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404" r:id="rId3"/>
    <p:sldId id="405" r:id="rId4"/>
    <p:sldId id="406" r:id="rId5"/>
    <p:sldId id="407" r:id="rId6"/>
    <p:sldId id="408" r:id="rId7"/>
    <p:sldId id="409" r:id="rId8"/>
    <p:sldId id="456" r:id="rId9"/>
    <p:sldId id="414" r:id="rId10"/>
    <p:sldId id="415" r:id="rId11"/>
    <p:sldId id="416" r:id="rId12"/>
    <p:sldId id="410" r:id="rId13"/>
    <p:sldId id="411" r:id="rId14"/>
    <p:sldId id="412" r:id="rId15"/>
    <p:sldId id="373" r:id="rId16"/>
    <p:sldId id="417" r:id="rId17"/>
    <p:sldId id="41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7" d="100"/>
          <a:sy n="97" d="100"/>
        </p:scale>
        <p:origin x="96"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A5F32F-7CE2-4309-B7B2-BC0B56981B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06FD07E4-9A98-4F7B-A64A-B9308DAD14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DE546442-33C1-4C1E-9B27-A8C203C3FE29}"/>
              </a:ext>
            </a:extLst>
          </p:cNvPr>
          <p:cNvSpPr>
            <a:spLocks noGrp="1"/>
          </p:cNvSpPr>
          <p:nvPr>
            <p:ph type="dt" sz="half" idx="10"/>
          </p:nvPr>
        </p:nvSpPr>
        <p:spPr/>
        <p:txBody>
          <a:bodyPr/>
          <a:lstStyle/>
          <a:p>
            <a:fld id="{5B6854AC-5F2A-4A6F-AAFB-0E86126DE2E0}" type="datetimeFigureOut">
              <a:rPr lang="en-GB" smtClean="0"/>
              <a:t>10/06/2020</a:t>
            </a:fld>
            <a:endParaRPr lang="en-GB"/>
          </a:p>
        </p:txBody>
      </p:sp>
      <p:sp>
        <p:nvSpPr>
          <p:cNvPr id="5" name="Footer Placeholder 4">
            <a:extLst>
              <a:ext uri="{FF2B5EF4-FFF2-40B4-BE49-F238E27FC236}">
                <a16:creationId xmlns:a16="http://schemas.microsoft.com/office/drawing/2014/main" xmlns="" id="{B61D62A1-93A0-463A-9910-1B3AABC1DA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2C0432F9-8115-4A77-9929-59D06C5ACCB8}"/>
              </a:ext>
            </a:extLst>
          </p:cNvPr>
          <p:cNvSpPr>
            <a:spLocks noGrp="1"/>
          </p:cNvSpPr>
          <p:nvPr>
            <p:ph type="sldNum" sz="quarter" idx="12"/>
          </p:nvPr>
        </p:nvSpPr>
        <p:spPr/>
        <p:txBody>
          <a:bodyPr/>
          <a:lstStyle/>
          <a:p>
            <a:fld id="{8668E75D-A40E-4E9D-8827-FA17FFAA4F5B}" type="slidenum">
              <a:rPr lang="en-GB" smtClean="0"/>
              <a:t>‹#›</a:t>
            </a:fld>
            <a:endParaRPr lang="en-GB"/>
          </a:p>
        </p:txBody>
      </p:sp>
    </p:spTree>
    <p:extLst>
      <p:ext uri="{BB962C8B-B14F-4D97-AF65-F5344CB8AC3E}">
        <p14:creationId xmlns:p14="http://schemas.microsoft.com/office/powerpoint/2010/main" val="13022782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125690-A62D-4ABF-BBCC-21C267045E2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DC58720D-1EA5-4458-8B74-F6F29A2E53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E4DE0B2E-57A7-4318-9CF2-299B8C0AFCD6}"/>
              </a:ext>
            </a:extLst>
          </p:cNvPr>
          <p:cNvSpPr>
            <a:spLocks noGrp="1"/>
          </p:cNvSpPr>
          <p:nvPr>
            <p:ph type="dt" sz="half" idx="10"/>
          </p:nvPr>
        </p:nvSpPr>
        <p:spPr/>
        <p:txBody>
          <a:bodyPr/>
          <a:lstStyle/>
          <a:p>
            <a:fld id="{5B6854AC-5F2A-4A6F-AAFB-0E86126DE2E0}" type="datetimeFigureOut">
              <a:rPr lang="en-GB" smtClean="0"/>
              <a:t>10/06/2020</a:t>
            </a:fld>
            <a:endParaRPr lang="en-GB"/>
          </a:p>
        </p:txBody>
      </p:sp>
      <p:sp>
        <p:nvSpPr>
          <p:cNvPr id="5" name="Footer Placeholder 4">
            <a:extLst>
              <a:ext uri="{FF2B5EF4-FFF2-40B4-BE49-F238E27FC236}">
                <a16:creationId xmlns:a16="http://schemas.microsoft.com/office/drawing/2014/main" xmlns="" id="{09B7309C-E2F3-40A6-9F06-E9CA66F9AE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81D7FDA7-9DF5-4EC4-AED7-DBE1B06FEF8A}"/>
              </a:ext>
            </a:extLst>
          </p:cNvPr>
          <p:cNvSpPr>
            <a:spLocks noGrp="1"/>
          </p:cNvSpPr>
          <p:nvPr>
            <p:ph type="sldNum" sz="quarter" idx="12"/>
          </p:nvPr>
        </p:nvSpPr>
        <p:spPr/>
        <p:txBody>
          <a:bodyPr/>
          <a:lstStyle/>
          <a:p>
            <a:fld id="{8668E75D-A40E-4E9D-8827-FA17FFAA4F5B}" type="slidenum">
              <a:rPr lang="en-GB" smtClean="0"/>
              <a:t>‹#›</a:t>
            </a:fld>
            <a:endParaRPr lang="en-GB"/>
          </a:p>
        </p:txBody>
      </p:sp>
    </p:spTree>
    <p:extLst>
      <p:ext uri="{BB962C8B-B14F-4D97-AF65-F5344CB8AC3E}">
        <p14:creationId xmlns:p14="http://schemas.microsoft.com/office/powerpoint/2010/main" val="17567658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0A81AC7-0D80-40BD-BADD-13B2647184B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DB40146A-B282-49DA-A9F9-D8E8F2B7B0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B61FFA55-7435-4427-915E-444DC8768461}"/>
              </a:ext>
            </a:extLst>
          </p:cNvPr>
          <p:cNvSpPr>
            <a:spLocks noGrp="1"/>
          </p:cNvSpPr>
          <p:nvPr>
            <p:ph type="dt" sz="half" idx="10"/>
          </p:nvPr>
        </p:nvSpPr>
        <p:spPr/>
        <p:txBody>
          <a:bodyPr/>
          <a:lstStyle/>
          <a:p>
            <a:fld id="{5B6854AC-5F2A-4A6F-AAFB-0E86126DE2E0}" type="datetimeFigureOut">
              <a:rPr lang="en-GB" smtClean="0"/>
              <a:t>10/06/2020</a:t>
            </a:fld>
            <a:endParaRPr lang="en-GB"/>
          </a:p>
        </p:txBody>
      </p:sp>
      <p:sp>
        <p:nvSpPr>
          <p:cNvPr id="5" name="Footer Placeholder 4">
            <a:extLst>
              <a:ext uri="{FF2B5EF4-FFF2-40B4-BE49-F238E27FC236}">
                <a16:creationId xmlns:a16="http://schemas.microsoft.com/office/drawing/2014/main" xmlns="" id="{A3537EDD-86A2-45B3-AE91-23446B40A7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37D213BF-15A4-46CF-B109-7602501BDFAE}"/>
              </a:ext>
            </a:extLst>
          </p:cNvPr>
          <p:cNvSpPr>
            <a:spLocks noGrp="1"/>
          </p:cNvSpPr>
          <p:nvPr>
            <p:ph type="sldNum" sz="quarter" idx="12"/>
          </p:nvPr>
        </p:nvSpPr>
        <p:spPr/>
        <p:txBody>
          <a:bodyPr/>
          <a:lstStyle/>
          <a:p>
            <a:fld id="{8668E75D-A40E-4E9D-8827-FA17FFAA4F5B}" type="slidenum">
              <a:rPr lang="en-GB" smtClean="0"/>
              <a:t>‹#›</a:t>
            </a:fld>
            <a:endParaRPr lang="en-GB"/>
          </a:p>
        </p:txBody>
      </p:sp>
    </p:spTree>
    <p:extLst>
      <p:ext uri="{BB962C8B-B14F-4D97-AF65-F5344CB8AC3E}">
        <p14:creationId xmlns:p14="http://schemas.microsoft.com/office/powerpoint/2010/main" val="31247197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892C8CD-9FDF-8243-B28D-D878A9E1556F}" type="datetimeFigureOut">
              <a:rPr lang="en-US" smtClean="0"/>
              <a:pPr/>
              <a:t>6/10/2020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EEB80-9FC0-244C-8956-C572BA4BF571}" type="slidenum">
              <a:rPr lang="en-US" smtClean="0"/>
              <a:pPr/>
              <a:t>‹#›</a:t>
            </a:fld>
            <a:endParaRPr lang="en-US"/>
          </a:p>
        </p:txBody>
      </p:sp>
    </p:spTree>
    <p:extLst>
      <p:ext uri="{BB962C8B-B14F-4D97-AF65-F5344CB8AC3E}">
        <p14:creationId xmlns:p14="http://schemas.microsoft.com/office/powerpoint/2010/main" val="26293284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92C8CD-9FDF-8243-B28D-D878A9E1556F}" type="datetimeFigureOut">
              <a:rPr lang="en-US" smtClean="0"/>
              <a:pPr/>
              <a:t>6/10/2020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EEB80-9FC0-244C-8956-C572BA4BF571}" type="slidenum">
              <a:rPr lang="en-US" smtClean="0"/>
              <a:pPr/>
              <a:t>‹#›</a:t>
            </a:fld>
            <a:endParaRPr lang="en-US"/>
          </a:p>
        </p:txBody>
      </p:sp>
    </p:spTree>
    <p:extLst>
      <p:ext uri="{BB962C8B-B14F-4D97-AF65-F5344CB8AC3E}">
        <p14:creationId xmlns:p14="http://schemas.microsoft.com/office/powerpoint/2010/main" val="38993954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92C8CD-9FDF-8243-B28D-D878A9E1556F}" type="datetimeFigureOut">
              <a:rPr lang="en-US" smtClean="0"/>
              <a:pPr/>
              <a:t>6/10/2020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EEB80-9FC0-244C-8956-C572BA4BF571}" type="slidenum">
              <a:rPr lang="en-US" smtClean="0"/>
              <a:pPr/>
              <a:t>‹#›</a:t>
            </a:fld>
            <a:endParaRPr lang="en-US"/>
          </a:p>
        </p:txBody>
      </p:sp>
    </p:spTree>
    <p:extLst>
      <p:ext uri="{BB962C8B-B14F-4D97-AF65-F5344CB8AC3E}">
        <p14:creationId xmlns:p14="http://schemas.microsoft.com/office/powerpoint/2010/main" val="3583660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892C8CD-9FDF-8243-B28D-D878A9E1556F}" type="datetimeFigureOut">
              <a:rPr lang="en-US" smtClean="0"/>
              <a:pPr/>
              <a:t>6/10/2020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EEB80-9FC0-244C-8956-C572BA4BF571}" type="slidenum">
              <a:rPr lang="en-US" smtClean="0"/>
              <a:pPr/>
              <a:t>‹#›</a:t>
            </a:fld>
            <a:endParaRPr lang="en-US"/>
          </a:p>
        </p:txBody>
      </p:sp>
    </p:spTree>
    <p:extLst>
      <p:ext uri="{BB962C8B-B14F-4D97-AF65-F5344CB8AC3E}">
        <p14:creationId xmlns:p14="http://schemas.microsoft.com/office/powerpoint/2010/main" val="789078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892C8CD-9FDF-8243-B28D-D878A9E1556F}" type="datetimeFigureOut">
              <a:rPr lang="en-US" smtClean="0"/>
              <a:pPr/>
              <a:t>6/10/2020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CEEB80-9FC0-244C-8956-C572BA4BF571}" type="slidenum">
              <a:rPr lang="en-US" smtClean="0"/>
              <a:pPr/>
              <a:t>‹#›</a:t>
            </a:fld>
            <a:endParaRPr lang="en-US"/>
          </a:p>
        </p:txBody>
      </p:sp>
    </p:spTree>
    <p:extLst>
      <p:ext uri="{BB962C8B-B14F-4D97-AF65-F5344CB8AC3E}">
        <p14:creationId xmlns:p14="http://schemas.microsoft.com/office/powerpoint/2010/main" val="24824751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92C8CD-9FDF-8243-B28D-D878A9E1556F}" type="datetimeFigureOut">
              <a:rPr lang="en-US" smtClean="0"/>
              <a:pPr/>
              <a:t>6/10/2020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CEEB80-9FC0-244C-8956-C572BA4BF571}" type="slidenum">
              <a:rPr lang="en-US" smtClean="0"/>
              <a:pPr/>
              <a:t>‹#›</a:t>
            </a:fld>
            <a:endParaRPr lang="en-US"/>
          </a:p>
        </p:txBody>
      </p:sp>
    </p:spTree>
    <p:extLst>
      <p:ext uri="{BB962C8B-B14F-4D97-AF65-F5344CB8AC3E}">
        <p14:creationId xmlns:p14="http://schemas.microsoft.com/office/powerpoint/2010/main" val="28338606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92C8CD-9FDF-8243-B28D-D878A9E1556F}" type="datetimeFigureOut">
              <a:rPr lang="en-US" smtClean="0"/>
              <a:pPr/>
              <a:t>6/10/2020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CEEB80-9FC0-244C-8956-C572BA4BF571}" type="slidenum">
              <a:rPr lang="en-US" smtClean="0"/>
              <a:pPr/>
              <a:t>‹#›</a:t>
            </a:fld>
            <a:endParaRPr lang="en-US"/>
          </a:p>
        </p:txBody>
      </p:sp>
    </p:spTree>
    <p:extLst>
      <p:ext uri="{BB962C8B-B14F-4D97-AF65-F5344CB8AC3E}">
        <p14:creationId xmlns:p14="http://schemas.microsoft.com/office/powerpoint/2010/main" val="8340634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92C8CD-9FDF-8243-B28D-D878A9E1556F}" type="datetimeFigureOut">
              <a:rPr lang="en-US" smtClean="0"/>
              <a:pPr/>
              <a:t>6/10/2020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EEB80-9FC0-244C-8956-C572BA4BF571}" type="slidenum">
              <a:rPr lang="en-US" smtClean="0"/>
              <a:pPr/>
              <a:t>‹#›</a:t>
            </a:fld>
            <a:endParaRPr lang="en-US"/>
          </a:p>
        </p:txBody>
      </p:sp>
    </p:spTree>
    <p:extLst>
      <p:ext uri="{BB962C8B-B14F-4D97-AF65-F5344CB8AC3E}">
        <p14:creationId xmlns:p14="http://schemas.microsoft.com/office/powerpoint/2010/main" val="5018525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FC6AE4-E864-47A9-9B3A-3CBE44DBD78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21922942-D3C8-45B2-B3D7-DECF04A42C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EFCA9EBA-EFC9-4470-9B5F-992241E2452C}"/>
              </a:ext>
            </a:extLst>
          </p:cNvPr>
          <p:cNvSpPr>
            <a:spLocks noGrp="1"/>
          </p:cNvSpPr>
          <p:nvPr>
            <p:ph type="dt" sz="half" idx="10"/>
          </p:nvPr>
        </p:nvSpPr>
        <p:spPr/>
        <p:txBody>
          <a:bodyPr/>
          <a:lstStyle/>
          <a:p>
            <a:fld id="{5B6854AC-5F2A-4A6F-AAFB-0E86126DE2E0}" type="datetimeFigureOut">
              <a:rPr lang="en-GB" smtClean="0"/>
              <a:t>10/06/2020</a:t>
            </a:fld>
            <a:endParaRPr lang="en-GB"/>
          </a:p>
        </p:txBody>
      </p:sp>
      <p:sp>
        <p:nvSpPr>
          <p:cNvPr id="5" name="Footer Placeholder 4">
            <a:extLst>
              <a:ext uri="{FF2B5EF4-FFF2-40B4-BE49-F238E27FC236}">
                <a16:creationId xmlns:a16="http://schemas.microsoft.com/office/drawing/2014/main" xmlns="" id="{3F9D34CC-EF82-42E4-8085-914DE8D228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28D125CC-52FB-4BC5-A3BB-45BB12835D70}"/>
              </a:ext>
            </a:extLst>
          </p:cNvPr>
          <p:cNvSpPr>
            <a:spLocks noGrp="1"/>
          </p:cNvSpPr>
          <p:nvPr>
            <p:ph type="sldNum" sz="quarter" idx="12"/>
          </p:nvPr>
        </p:nvSpPr>
        <p:spPr/>
        <p:txBody>
          <a:bodyPr/>
          <a:lstStyle/>
          <a:p>
            <a:fld id="{8668E75D-A40E-4E9D-8827-FA17FFAA4F5B}" type="slidenum">
              <a:rPr lang="en-GB" smtClean="0"/>
              <a:t>‹#›</a:t>
            </a:fld>
            <a:endParaRPr lang="en-GB"/>
          </a:p>
        </p:txBody>
      </p:sp>
    </p:spTree>
    <p:extLst>
      <p:ext uri="{BB962C8B-B14F-4D97-AF65-F5344CB8AC3E}">
        <p14:creationId xmlns:p14="http://schemas.microsoft.com/office/powerpoint/2010/main" val="34726568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92C8CD-9FDF-8243-B28D-D878A9E1556F}" type="datetimeFigureOut">
              <a:rPr lang="en-US" smtClean="0"/>
              <a:pPr/>
              <a:t>6/10/2020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EEB80-9FC0-244C-8956-C572BA4BF571}" type="slidenum">
              <a:rPr lang="en-US" smtClean="0"/>
              <a:pPr/>
              <a:t>‹#›</a:t>
            </a:fld>
            <a:endParaRPr lang="en-US"/>
          </a:p>
        </p:txBody>
      </p:sp>
    </p:spTree>
    <p:extLst>
      <p:ext uri="{BB962C8B-B14F-4D97-AF65-F5344CB8AC3E}">
        <p14:creationId xmlns:p14="http://schemas.microsoft.com/office/powerpoint/2010/main" val="11728452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92C8CD-9FDF-8243-B28D-D878A9E1556F}" type="datetimeFigureOut">
              <a:rPr lang="en-US" smtClean="0"/>
              <a:pPr/>
              <a:t>6/10/2020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EEB80-9FC0-244C-8956-C572BA4BF571}" type="slidenum">
              <a:rPr lang="en-US" smtClean="0"/>
              <a:pPr/>
              <a:t>‹#›</a:t>
            </a:fld>
            <a:endParaRPr lang="en-US"/>
          </a:p>
        </p:txBody>
      </p:sp>
    </p:spTree>
    <p:extLst>
      <p:ext uri="{BB962C8B-B14F-4D97-AF65-F5344CB8AC3E}">
        <p14:creationId xmlns:p14="http://schemas.microsoft.com/office/powerpoint/2010/main" val="15271201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92C8CD-9FDF-8243-B28D-D878A9E1556F}" type="datetimeFigureOut">
              <a:rPr lang="en-US" smtClean="0"/>
              <a:pPr/>
              <a:t>6/10/2020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EEB80-9FC0-244C-8956-C572BA4BF571}" type="slidenum">
              <a:rPr lang="en-US" smtClean="0"/>
              <a:pPr/>
              <a:t>‹#›</a:t>
            </a:fld>
            <a:endParaRPr lang="en-US"/>
          </a:p>
        </p:txBody>
      </p:sp>
    </p:spTree>
    <p:extLst>
      <p:ext uri="{BB962C8B-B14F-4D97-AF65-F5344CB8AC3E}">
        <p14:creationId xmlns:p14="http://schemas.microsoft.com/office/powerpoint/2010/main" val="31766869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2692A2-8850-496A-9842-9A9597C0B1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B0C76EB0-A2CF-4497-9805-CB0444117C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FCD76AB0-49B0-491B-B520-03E8F0A986FD}"/>
              </a:ext>
            </a:extLst>
          </p:cNvPr>
          <p:cNvSpPr>
            <a:spLocks noGrp="1"/>
          </p:cNvSpPr>
          <p:nvPr>
            <p:ph type="dt" sz="half" idx="10"/>
          </p:nvPr>
        </p:nvSpPr>
        <p:spPr/>
        <p:txBody>
          <a:bodyPr/>
          <a:lstStyle/>
          <a:p>
            <a:fld id="{5B6854AC-5F2A-4A6F-AAFB-0E86126DE2E0}" type="datetimeFigureOut">
              <a:rPr lang="en-GB" smtClean="0"/>
              <a:t>10/06/2020</a:t>
            </a:fld>
            <a:endParaRPr lang="en-GB"/>
          </a:p>
        </p:txBody>
      </p:sp>
      <p:sp>
        <p:nvSpPr>
          <p:cNvPr id="5" name="Footer Placeholder 4">
            <a:extLst>
              <a:ext uri="{FF2B5EF4-FFF2-40B4-BE49-F238E27FC236}">
                <a16:creationId xmlns:a16="http://schemas.microsoft.com/office/drawing/2014/main" xmlns="" id="{06FF4A6A-BB09-4A1B-B921-784D985269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1F974C0F-0CA7-491D-AC53-9EF87A8E0B3F}"/>
              </a:ext>
            </a:extLst>
          </p:cNvPr>
          <p:cNvSpPr>
            <a:spLocks noGrp="1"/>
          </p:cNvSpPr>
          <p:nvPr>
            <p:ph type="sldNum" sz="quarter" idx="12"/>
          </p:nvPr>
        </p:nvSpPr>
        <p:spPr/>
        <p:txBody>
          <a:bodyPr/>
          <a:lstStyle/>
          <a:p>
            <a:fld id="{8668E75D-A40E-4E9D-8827-FA17FFAA4F5B}" type="slidenum">
              <a:rPr lang="en-GB" smtClean="0"/>
              <a:t>‹#›</a:t>
            </a:fld>
            <a:endParaRPr lang="en-GB"/>
          </a:p>
        </p:txBody>
      </p:sp>
    </p:spTree>
    <p:extLst>
      <p:ext uri="{BB962C8B-B14F-4D97-AF65-F5344CB8AC3E}">
        <p14:creationId xmlns:p14="http://schemas.microsoft.com/office/powerpoint/2010/main" val="38722402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926134-B898-49E0-9E17-AEBDE257B47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CBFEE3DB-F63F-429F-B804-1B3E8C5272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266CEE0E-9784-4C64-95EE-5A57BB54B90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BEA2CAD1-65C6-405F-A122-F30281B8D220}"/>
              </a:ext>
            </a:extLst>
          </p:cNvPr>
          <p:cNvSpPr>
            <a:spLocks noGrp="1"/>
          </p:cNvSpPr>
          <p:nvPr>
            <p:ph type="dt" sz="half" idx="10"/>
          </p:nvPr>
        </p:nvSpPr>
        <p:spPr/>
        <p:txBody>
          <a:bodyPr/>
          <a:lstStyle/>
          <a:p>
            <a:fld id="{5B6854AC-5F2A-4A6F-AAFB-0E86126DE2E0}" type="datetimeFigureOut">
              <a:rPr lang="en-GB" smtClean="0"/>
              <a:t>10/06/2020</a:t>
            </a:fld>
            <a:endParaRPr lang="en-GB"/>
          </a:p>
        </p:txBody>
      </p:sp>
      <p:sp>
        <p:nvSpPr>
          <p:cNvPr id="6" name="Footer Placeholder 5">
            <a:extLst>
              <a:ext uri="{FF2B5EF4-FFF2-40B4-BE49-F238E27FC236}">
                <a16:creationId xmlns:a16="http://schemas.microsoft.com/office/drawing/2014/main" xmlns="" id="{3D3075B0-8D13-4777-BECD-CF4261A2297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07DD65BC-A5D5-4697-B490-4B40E48BD7D2}"/>
              </a:ext>
            </a:extLst>
          </p:cNvPr>
          <p:cNvSpPr>
            <a:spLocks noGrp="1"/>
          </p:cNvSpPr>
          <p:nvPr>
            <p:ph type="sldNum" sz="quarter" idx="12"/>
          </p:nvPr>
        </p:nvSpPr>
        <p:spPr/>
        <p:txBody>
          <a:bodyPr/>
          <a:lstStyle/>
          <a:p>
            <a:fld id="{8668E75D-A40E-4E9D-8827-FA17FFAA4F5B}" type="slidenum">
              <a:rPr lang="en-GB" smtClean="0"/>
              <a:t>‹#›</a:t>
            </a:fld>
            <a:endParaRPr lang="en-GB"/>
          </a:p>
        </p:txBody>
      </p:sp>
    </p:spTree>
    <p:extLst>
      <p:ext uri="{BB962C8B-B14F-4D97-AF65-F5344CB8AC3E}">
        <p14:creationId xmlns:p14="http://schemas.microsoft.com/office/powerpoint/2010/main" val="3918518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4003D7-310F-4D9C-9179-628F36349C2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DB8F2A9D-BCA3-4B5A-9241-5C025D3B16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668C6507-8AF1-491D-9724-DA1709182D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7E4A998F-7608-4162-A45E-BC2C915FCD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D7B9A0AA-D50B-4707-A9CA-57570D2F0A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113BF32F-2BDA-41CF-9CD2-2209478E21E6}"/>
              </a:ext>
            </a:extLst>
          </p:cNvPr>
          <p:cNvSpPr>
            <a:spLocks noGrp="1"/>
          </p:cNvSpPr>
          <p:nvPr>
            <p:ph type="dt" sz="half" idx="10"/>
          </p:nvPr>
        </p:nvSpPr>
        <p:spPr/>
        <p:txBody>
          <a:bodyPr/>
          <a:lstStyle/>
          <a:p>
            <a:fld id="{5B6854AC-5F2A-4A6F-AAFB-0E86126DE2E0}" type="datetimeFigureOut">
              <a:rPr lang="en-GB" smtClean="0"/>
              <a:t>10/06/2020</a:t>
            </a:fld>
            <a:endParaRPr lang="en-GB"/>
          </a:p>
        </p:txBody>
      </p:sp>
      <p:sp>
        <p:nvSpPr>
          <p:cNvPr id="8" name="Footer Placeholder 7">
            <a:extLst>
              <a:ext uri="{FF2B5EF4-FFF2-40B4-BE49-F238E27FC236}">
                <a16:creationId xmlns:a16="http://schemas.microsoft.com/office/drawing/2014/main" xmlns="" id="{72B2CAAC-899B-4E84-90F9-3E669BB8232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03837231-1643-4B6C-89A0-05775C5D0A28}"/>
              </a:ext>
            </a:extLst>
          </p:cNvPr>
          <p:cNvSpPr>
            <a:spLocks noGrp="1"/>
          </p:cNvSpPr>
          <p:nvPr>
            <p:ph type="sldNum" sz="quarter" idx="12"/>
          </p:nvPr>
        </p:nvSpPr>
        <p:spPr/>
        <p:txBody>
          <a:bodyPr/>
          <a:lstStyle/>
          <a:p>
            <a:fld id="{8668E75D-A40E-4E9D-8827-FA17FFAA4F5B}" type="slidenum">
              <a:rPr lang="en-GB" smtClean="0"/>
              <a:t>‹#›</a:t>
            </a:fld>
            <a:endParaRPr lang="en-GB"/>
          </a:p>
        </p:txBody>
      </p:sp>
    </p:spTree>
    <p:extLst>
      <p:ext uri="{BB962C8B-B14F-4D97-AF65-F5344CB8AC3E}">
        <p14:creationId xmlns:p14="http://schemas.microsoft.com/office/powerpoint/2010/main" val="16349957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2DDAC9-C8C6-4925-BCE8-E7EB4544458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E75FF67D-1700-49C0-B5E2-32D334842DBC}"/>
              </a:ext>
            </a:extLst>
          </p:cNvPr>
          <p:cNvSpPr>
            <a:spLocks noGrp="1"/>
          </p:cNvSpPr>
          <p:nvPr>
            <p:ph type="dt" sz="half" idx="10"/>
          </p:nvPr>
        </p:nvSpPr>
        <p:spPr/>
        <p:txBody>
          <a:bodyPr/>
          <a:lstStyle/>
          <a:p>
            <a:fld id="{5B6854AC-5F2A-4A6F-AAFB-0E86126DE2E0}" type="datetimeFigureOut">
              <a:rPr lang="en-GB" smtClean="0"/>
              <a:t>10/06/2020</a:t>
            </a:fld>
            <a:endParaRPr lang="en-GB"/>
          </a:p>
        </p:txBody>
      </p:sp>
      <p:sp>
        <p:nvSpPr>
          <p:cNvPr id="4" name="Footer Placeholder 3">
            <a:extLst>
              <a:ext uri="{FF2B5EF4-FFF2-40B4-BE49-F238E27FC236}">
                <a16:creationId xmlns:a16="http://schemas.microsoft.com/office/drawing/2014/main" xmlns="" id="{6C14BA0F-B26D-41CE-838A-9C248D1BEA6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283CBF54-3D41-43B7-9DC0-42E3C70CB8A7}"/>
              </a:ext>
            </a:extLst>
          </p:cNvPr>
          <p:cNvSpPr>
            <a:spLocks noGrp="1"/>
          </p:cNvSpPr>
          <p:nvPr>
            <p:ph type="sldNum" sz="quarter" idx="12"/>
          </p:nvPr>
        </p:nvSpPr>
        <p:spPr/>
        <p:txBody>
          <a:bodyPr/>
          <a:lstStyle/>
          <a:p>
            <a:fld id="{8668E75D-A40E-4E9D-8827-FA17FFAA4F5B}" type="slidenum">
              <a:rPr lang="en-GB" smtClean="0"/>
              <a:t>‹#›</a:t>
            </a:fld>
            <a:endParaRPr lang="en-GB"/>
          </a:p>
        </p:txBody>
      </p:sp>
    </p:spTree>
    <p:extLst>
      <p:ext uri="{BB962C8B-B14F-4D97-AF65-F5344CB8AC3E}">
        <p14:creationId xmlns:p14="http://schemas.microsoft.com/office/powerpoint/2010/main" val="40815636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8685B08-E19D-4014-99CD-EAA06F68B3EE}"/>
              </a:ext>
            </a:extLst>
          </p:cNvPr>
          <p:cNvSpPr>
            <a:spLocks noGrp="1"/>
          </p:cNvSpPr>
          <p:nvPr>
            <p:ph type="dt" sz="half" idx="10"/>
          </p:nvPr>
        </p:nvSpPr>
        <p:spPr/>
        <p:txBody>
          <a:bodyPr/>
          <a:lstStyle/>
          <a:p>
            <a:fld id="{5B6854AC-5F2A-4A6F-AAFB-0E86126DE2E0}" type="datetimeFigureOut">
              <a:rPr lang="en-GB" smtClean="0"/>
              <a:t>10/06/2020</a:t>
            </a:fld>
            <a:endParaRPr lang="en-GB"/>
          </a:p>
        </p:txBody>
      </p:sp>
      <p:sp>
        <p:nvSpPr>
          <p:cNvPr id="3" name="Footer Placeholder 2">
            <a:extLst>
              <a:ext uri="{FF2B5EF4-FFF2-40B4-BE49-F238E27FC236}">
                <a16:creationId xmlns:a16="http://schemas.microsoft.com/office/drawing/2014/main" xmlns="" id="{409BD441-0532-4FA0-BAC8-F6C509E092D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D1E3BCD6-DAB4-487A-8387-32C642F209C7}"/>
              </a:ext>
            </a:extLst>
          </p:cNvPr>
          <p:cNvSpPr>
            <a:spLocks noGrp="1"/>
          </p:cNvSpPr>
          <p:nvPr>
            <p:ph type="sldNum" sz="quarter" idx="12"/>
          </p:nvPr>
        </p:nvSpPr>
        <p:spPr/>
        <p:txBody>
          <a:bodyPr/>
          <a:lstStyle/>
          <a:p>
            <a:fld id="{8668E75D-A40E-4E9D-8827-FA17FFAA4F5B}" type="slidenum">
              <a:rPr lang="en-GB" smtClean="0"/>
              <a:t>‹#›</a:t>
            </a:fld>
            <a:endParaRPr lang="en-GB"/>
          </a:p>
        </p:txBody>
      </p:sp>
    </p:spTree>
    <p:extLst>
      <p:ext uri="{BB962C8B-B14F-4D97-AF65-F5344CB8AC3E}">
        <p14:creationId xmlns:p14="http://schemas.microsoft.com/office/powerpoint/2010/main" val="13680658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CEE60B-F2CE-4E69-85B1-885265D679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C550A5A1-6A7A-4B79-83FB-0BED9FD66D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38B79344-838B-4F28-B5D8-588F9C6615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D946365-6227-4800-BCB9-C6717E30DEC2}"/>
              </a:ext>
            </a:extLst>
          </p:cNvPr>
          <p:cNvSpPr>
            <a:spLocks noGrp="1"/>
          </p:cNvSpPr>
          <p:nvPr>
            <p:ph type="dt" sz="half" idx="10"/>
          </p:nvPr>
        </p:nvSpPr>
        <p:spPr/>
        <p:txBody>
          <a:bodyPr/>
          <a:lstStyle/>
          <a:p>
            <a:fld id="{5B6854AC-5F2A-4A6F-AAFB-0E86126DE2E0}" type="datetimeFigureOut">
              <a:rPr lang="en-GB" smtClean="0"/>
              <a:t>10/06/2020</a:t>
            </a:fld>
            <a:endParaRPr lang="en-GB"/>
          </a:p>
        </p:txBody>
      </p:sp>
      <p:sp>
        <p:nvSpPr>
          <p:cNvPr id="6" name="Footer Placeholder 5">
            <a:extLst>
              <a:ext uri="{FF2B5EF4-FFF2-40B4-BE49-F238E27FC236}">
                <a16:creationId xmlns:a16="http://schemas.microsoft.com/office/drawing/2014/main" xmlns="" id="{0861B212-E1E7-4E32-B079-6E34499D65A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19B05CF2-CC4C-46AD-8108-46B40AAA111A}"/>
              </a:ext>
            </a:extLst>
          </p:cNvPr>
          <p:cNvSpPr>
            <a:spLocks noGrp="1"/>
          </p:cNvSpPr>
          <p:nvPr>
            <p:ph type="sldNum" sz="quarter" idx="12"/>
          </p:nvPr>
        </p:nvSpPr>
        <p:spPr/>
        <p:txBody>
          <a:bodyPr/>
          <a:lstStyle/>
          <a:p>
            <a:fld id="{8668E75D-A40E-4E9D-8827-FA17FFAA4F5B}" type="slidenum">
              <a:rPr lang="en-GB" smtClean="0"/>
              <a:t>‹#›</a:t>
            </a:fld>
            <a:endParaRPr lang="en-GB"/>
          </a:p>
        </p:txBody>
      </p:sp>
    </p:spTree>
    <p:extLst>
      <p:ext uri="{BB962C8B-B14F-4D97-AF65-F5344CB8AC3E}">
        <p14:creationId xmlns:p14="http://schemas.microsoft.com/office/powerpoint/2010/main" val="17330735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329265-73C7-4CFF-B5B3-BA9EBD5D33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FEE54226-CD7F-411C-ACA9-7F8369A969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09698524-8D9E-4C5A-90B1-2A37E725C1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5090A43-B319-42AB-BAA3-F0BA1E17B5EB}"/>
              </a:ext>
            </a:extLst>
          </p:cNvPr>
          <p:cNvSpPr>
            <a:spLocks noGrp="1"/>
          </p:cNvSpPr>
          <p:nvPr>
            <p:ph type="dt" sz="half" idx="10"/>
          </p:nvPr>
        </p:nvSpPr>
        <p:spPr/>
        <p:txBody>
          <a:bodyPr/>
          <a:lstStyle/>
          <a:p>
            <a:fld id="{5B6854AC-5F2A-4A6F-AAFB-0E86126DE2E0}" type="datetimeFigureOut">
              <a:rPr lang="en-GB" smtClean="0"/>
              <a:t>10/06/2020</a:t>
            </a:fld>
            <a:endParaRPr lang="en-GB"/>
          </a:p>
        </p:txBody>
      </p:sp>
      <p:sp>
        <p:nvSpPr>
          <p:cNvPr id="6" name="Footer Placeholder 5">
            <a:extLst>
              <a:ext uri="{FF2B5EF4-FFF2-40B4-BE49-F238E27FC236}">
                <a16:creationId xmlns:a16="http://schemas.microsoft.com/office/drawing/2014/main" xmlns="" id="{72EFDA9B-6686-437B-825A-44FC1F2D607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2F32A84C-CF63-48EB-BAA1-A350005C9475}"/>
              </a:ext>
            </a:extLst>
          </p:cNvPr>
          <p:cNvSpPr>
            <a:spLocks noGrp="1"/>
          </p:cNvSpPr>
          <p:nvPr>
            <p:ph type="sldNum" sz="quarter" idx="12"/>
          </p:nvPr>
        </p:nvSpPr>
        <p:spPr/>
        <p:txBody>
          <a:bodyPr/>
          <a:lstStyle/>
          <a:p>
            <a:fld id="{8668E75D-A40E-4E9D-8827-FA17FFAA4F5B}" type="slidenum">
              <a:rPr lang="en-GB" smtClean="0"/>
              <a:t>‹#›</a:t>
            </a:fld>
            <a:endParaRPr lang="en-GB"/>
          </a:p>
        </p:txBody>
      </p:sp>
    </p:spTree>
    <p:extLst>
      <p:ext uri="{BB962C8B-B14F-4D97-AF65-F5344CB8AC3E}">
        <p14:creationId xmlns:p14="http://schemas.microsoft.com/office/powerpoint/2010/main" val="37824121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6E89005-CFE3-4DA2-A557-9EF0E4B2D5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7FE2B08C-7D7C-41C2-AEA1-517A61CAF7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50E4B9E1-7B07-4925-A250-D185955C6F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6854AC-5F2A-4A6F-AAFB-0E86126DE2E0}" type="datetimeFigureOut">
              <a:rPr lang="en-GB" smtClean="0"/>
              <a:t>10/06/2020</a:t>
            </a:fld>
            <a:endParaRPr lang="en-GB"/>
          </a:p>
        </p:txBody>
      </p:sp>
      <p:sp>
        <p:nvSpPr>
          <p:cNvPr id="5" name="Footer Placeholder 4">
            <a:extLst>
              <a:ext uri="{FF2B5EF4-FFF2-40B4-BE49-F238E27FC236}">
                <a16:creationId xmlns:a16="http://schemas.microsoft.com/office/drawing/2014/main" xmlns="" id="{E504D222-028B-4D6C-AA57-7355CFE631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DF4BFE5B-815A-4C5E-92AD-E0CA68203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68E75D-A40E-4E9D-8827-FA17FFAA4F5B}" type="slidenum">
              <a:rPr lang="en-GB" smtClean="0"/>
              <a:t>‹#›</a:t>
            </a:fld>
            <a:endParaRPr lang="en-GB"/>
          </a:p>
        </p:txBody>
      </p:sp>
    </p:spTree>
    <p:extLst>
      <p:ext uri="{BB962C8B-B14F-4D97-AF65-F5344CB8AC3E}">
        <p14:creationId xmlns:p14="http://schemas.microsoft.com/office/powerpoint/2010/main" val="23127438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92C8CD-9FDF-8243-B28D-D878A9E1556F}" type="datetimeFigureOut">
              <a:rPr lang="en-US" smtClean="0"/>
              <a:pPr/>
              <a:t>6/10/2020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CEEB80-9FC0-244C-8956-C572BA4BF571}" type="slidenum">
              <a:rPr lang="en-US" smtClean="0"/>
              <a:pPr/>
              <a:t>‹#›</a:t>
            </a:fld>
            <a:endParaRPr lang="en-US"/>
          </a:p>
        </p:txBody>
      </p:sp>
    </p:spTree>
    <p:extLst>
      <p:ext uri="{BB962C8B-B14F-4D97-AF65-F5344CB8AC3E}">
        <p14:creationId xmlns:p14="http://schemas.microsoft.com/office/powerpoint/2010/main" val="35963286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n.wikipedia.org/wiki/Aluminum_can" TargetMode="External"/><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Community_Church_movement" TargetMode="External"/><Relationship Id="rId2" Type="http://schemas.openxmlformats.org/officeDocument/2006/relationships/image" Target="../media/image14.jpg"/><Relationship Id="rId1" Type="http://schemas.openxmlformats.org/officeDocument/2006/relationships/slideLayout" Target="../slideLayouts/slideLayout17.xml"/><Relationship Id="rId4" Type="http://schemas.openxmlformats.org/officeDocument/2006/relationships/hyperlink" Target="https://creativecommons.org/licenses/by-sa/3.0/"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8.png"/><Relationship Id="rId2" Type="http://schemas.openxmlformats.org/officeDocument/2006/relationships/image" Target="../media/image15.jpeg"/><Relationship Id="rId1" Type="http://schemas.openxmlformats.org/officeDocument/2006/relationships/slideLayout" Target="../slideLayouts/slideLayout17.xml"/><Relationship Id="rId6" Type="http://schemas.openxmlformats.org/officeDocument/2006/relationships/hyperlink" Target="http://www.internetmonk.com/archive/church-year-spirituality-the-main-thing" TargetMode="External"/><Relationship Id="rId5" Type="http://schemas.openxmlformats.org/officeDocument/2006/relationships/image" Target="../media/image17.jpeg"/><Relationship Id="rId4" Type="http://schemas.openxmlformats.org/officeDocument/2006/relationships/hyperlink" Target="http://www.internetmonk.com/archive/evolution-scripture-nature-say-yes-chapter-3-terms-begin-free-us"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doloresminette.deviantart.com/art/Open-heart-PNG-329088067" TargetMode="External"/><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hyperlink" Target="https://pixabay.com/en/pray-hands-praying-hands-prayer-2558490/" TargetMode="External"/><Relationship Id="rId2" Type="http://schemas.openxmlformats.org/officeDocument/2006/relationships/image" Target="../media/image20.jpeg"/><Relationship Id="rId1" Type="http://schemas.openxmlformats.org/officeDocument/2006/relationships/slideLayout" Target="../slideLayouts/slideLayout17.xml"/><Relationship Id="rId5" Type="http://schemas.openxmlformats.org/officeDocument/2006/relationships/hyperlink" Target="http://doloresminette.deviantart.com/art/Open-heart-PNG-329088067" TargetMode="Externa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hyperlink" Target="https://pixabay.com/en/eucharist-divine-mercy-monstrance-3214782/" TargetMode="External"/><Relationship Id="rId2" Type="http://schemas.openxmlformats.org/officeDocument/2006/relationships/image" Target="../media/image21.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17.xml"/><Relationship Id="rId4" Type="http://schemas.openxmlformats.org/officeDocument/2006/relationships/hyperlink" Target="https://interruptingthesilence.com/2016/05/09/holding-the-opposites-in-tension-a-sermon-on-john-1720-26/"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thefunstons.com/?p=6661" TargetMode="External"/><Relationship Id="rId2" Type="http://schemas.openxmlformats.org/officeDocument/2006/relationships/image" Target="../media/image24.jpg"/><Relationship Id="rId1" Type="http://schemas.openxmlformats.org/officeDocument/2006/relationships/slideLayout" Target="../slideLayouts/slideLayout17.xml"/><Relationship Id="rId6" Type="http://schemas.openxmlformats.org/officeDocument/2006/relationships/hyperlink" Target="https://creativecommons.org/licenses/by/3.0/" TargetMode="External"/><Relationship Id="rId5" Type="http://schemas.openxmlformats.org/officeDocument/2006/relationships/hyperlink" Target="https://en.wikipedia.org/wiki/Baptism" TargetMode="External"/><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Aluminum_can" TargetMode="External"/><Relationship Id="rId2" Type="http://schemas.openxmlformats.org/officeDocument/2006/relationships/image" Target="../media/image1.JPG"/><Relationship Id="rId1" Type="http://schemas.openxmlformats.org/officeDocument/2006/relationships/slideLayout" Target="../slideLayouts/slideLayout17.xml"/><Relationship Id="rId4" Type="http://schemas.openxmlformats.org/officeDocument/2006/relationships/hyperlink" Target="https://creativecommons.org/licenses/by-sa/3.0/"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en.wikipedia.org/wiki/Fear" TargetMode="External"/><Relationship Id="rId3" Type="http://schemas.openxmlformats.org/officeDocument/2006/relationships/image" Target="../media/image3.jpeg"/><Relationship Id="rId7"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7.xml"/><Relationship Id="rId6" Type="http://schemas.openxmlformats.org/officeDocument/2006/relationships/hyperlink" Target="https://www.taesch.com/agile/product-innovation-technique-to-investigate-and-estimate-value" TargetMode="External"/><Relationship Id="rId5" Type="http://schemas.openxmlformats.org/officeDocument/2006/relationships/image" Target="../media/image4.jpeg"/><Relationship Id="rId4" Type="http://schemas.openxmlformats.org/officeDocument/2006/relationships/hyperlink" Target="https://en.wikipedia.org/wiki/Pressure_measurement" TargetMode="External"/><Relationship Id="rId9" Type="http://schemas.openxmlformats.org/officeDocument/2006/relationships/hyperlink" Target="https://creativecommons.org/licenses/by-sa/3.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kathmanduk2.wordpress.com/2015/06/12/skywatch-lovely-supernovae-peering-into-the-galaxys-center-and-more" TargetMode="External"/><Relationship Id="rId2" Type="http://schemas.openxmlformats.org/officeDocument/2006/relationships/image" Target="../media/image6.jpg"/><Relationship Id="rId1" Type="http://schemas.openxmlformats.org/officeDocument/2006/relationships/slideLayout" Target="../slideLayouts/slideLayout17.xml"/><Relationship Id="rId4" Type="http://schemas.openxmlformats.org/officeDocument/2006/relationships/hyperlink" Target="https://creativecommons.org/licenses/by-nc-nd/3.0/"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game-icons.net/lorc/originals/back-forth.html" TargetMode="External"/><Relationship Id="rId2" Type="http://schemas.openxmlformats.org/officeDocument/2006/relationships/image" Target="../media/image7.png"/><Relationship Id="rId1" Type="http://schemas.openxmlformats.org/officeDocument/2006/relationships/slideLayout" Target="../slideLayouts/slideLayout17.xml"/><Relationship Id="rId5" Type="http://schemas.openxmlformats.org/officeDocument/2006/relationships/hyperlink" Target="https://emptageofthanet.co.uk/miscellany/family-history-detective/" TargetMode="Externa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hyperlink" Target="http://philosophy.commons.gc.cuny.edu/virginia-held-the-ethics-of-care-wcarrol-gilligan" TargetMode="External"/><Relationship Id="rId2" Type="http://schemas.openxmlformats.org/officeDocument/2006/relationships/image" Target="../media/image9.jpg"/><Relationship Id="rId1" Type="http://schemas.openxmlformats.org/officeDocument/2006/relationships/slideLayout" Target="../slideLayouts/slideLayout17.xml"/><Relationship Id="rId6" Type="http://schemas.openxmlformats.org/officeDocument/2006/relationships/hyperlink" Target="https://creativecommons.org/licenses/by-nc-sa/3.0/" TargetMode="External"/><Relationship Id="rId5" Type="http://schemas.openxmlformats.org/officeDocument/2006/relationships/hyperlink" Target="https://www.flickr.com/photos/68716695@N06/29609189672" TargetMode="Externa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hyperlink" Target="http://www.flickr.com/photos/paulbrigham/9089971048/" TargetMode="External"/><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Glacier" TargetMode="External"/><Relationship Id="rId2" Type="http://schemas.openxmlformats.org/officeDocument/2006/relationships/image" Target="../media/image12.jpg"/><Relationship Id="rId1" Type="http://schemas.openxmlformats.org/officeDocument/2006/relationships/slideLayout" Target="../slideLayouts/slideLayout17.xml"/><Relationship Id="rId4" Type="http://schemas.openxmlformats.org/officeDocument/2006/relationships/hyperlink" Target="https://creativecommons.org/licenses/by-sa/3.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pirateprerogative.com/2013/06/are-you-uncomfortable.html?m=0" TargetMode="External"/><Relationship Id="rId2" Type="http://schemas.openxmlformats.org/officeDocument/2006/relationships/image" Target="../media/image13.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49888" y="362607"/>
            <a:ext cx="4266442" cy="6096916"/>
          </a:xfrm>
        </p:spPr>
        <p:txBody>
          <a:bodyPr vert="horz" lIns="91440" tIns="45720" rIns="91440" bIns="45720" rtlCol="0" anchor="b">
            <a:noAutofit/>
          </a:bodyPr>
          <a:lstStyle/>
          <a:p>
            <a:pPr algn="l" defTabSz="914400">
              <a:lnSpc>
                <a:spcPct val="90000"/>
              </a:lnSpc>
            </a:pPr>
            <a:r>
              <a:rPr lang="en-US" sz="3200" dirty="0" smtClean="0">
                <a:solidFill>
                  <a:srgbClr val="FF0000"/>
                </a:solidFill>
              </a:rPr>
              <a:t/>
            </a:r>
            <a:br>
              <a:rPr lang="en-US" sz="3200" dirty="0" smtClean="0">
                <a:solidFill>
                  <a:srgbClr val="FF0000"/>
                </a:solidFill>
              </a:rPr>
            </a:br>
            <a:r>
              <a:rPr lang="en-US" sz="3200" dirty="0">
                <a:solidFill>
                  <a:srgbClr val="FF0000"/>
                </a:solidFill>
              </a:rPr>
              <a:t/>
            </a:r>
            <a:br>
              <a:rPr lang="en-US" sz="3200" dirty="0">
                <a:solidFill>
                  <a:srgbClr val="FF0000"/>
                </a:solidFill>
              </a:rPr>
            </a:br>
            <a:r>
              <a:rPr lang="en-US" sz="3200" dirty="0" smtClean="0"/>
              <a:t>3</a:t>
            </a:r>
            <a:r>
              <a:rPr lang="en-US" sz="3200" baseline="30000" dirty="0" smtClean="0"/>
              <a:t>rd</a:t>
            </a:r>
            <a:r>
              <a:rPr lang="en-US" sz="3200" dirty="0" smtClean="0"/>
              <a:t> </a:t>
            </a:r>
            <a:r>
              <a:rPr lang="en-US" sz="3200" dirty="0"/>
              <a:t>Threshold: </a:t>
            </a:r>
            <a:r>
              <a:rPr lang="en-US" sz="3200" dirty="0">
                <a:solidFill>
                  <a:srgbClr val="FF0000"/>
                </a:solidFill>
              </a:rPr>
              <a:t>Openness</a:t>
            </a:r>
            <a:r>
              <a:rPr lang="en-US" sz="3200" dirty="0"/>
              <a:t/>
            </a:r>
            <a:br>
              <a:rPr lang="en-US" sz="3200" dirty="0"/>
            </a:br>
            <a:r>
              <a:rPr lang="en-US" sz="3200" dirty="0"/>
              <a:t>Moving from curiosity to openness is one of the most difficult journeys for 21</a:t>
            </a:r>
            <a:r>
              <a:rPr lang="en-US" sz="3200" baseline="30000" dirty="0"/>
              <a:t>st</a:t>
            </a:r>
            <a:r>
              <a:rPr lang="en-US" sz="3200" dirty="0"/>
              <a:t> century people, because it demands that we declare ourselves open to the possibility of </a:t>
            </a:r>
            <a:r>
              <a:rPr lang="en-US" sz="3200" dirty="0">
                <a:solidFill>
                  <a:srgbClr val="FF0000"/>
                </a:solidFill>
              </a:rPr>
              <a:t>personal and spiritual changes</a:t>
            </a:r>
            <a:r>
              <a:rPr lang="en-US" sz="3200" dirty="0"/>
              <a:t>. It is a decision point. </a:t>
            </a:r>
            <a:br>
              <a:rPr lang="en-US" sz="3200" dirty="0"/>
            </a:br>
            <a:r>
              <a:rPr lang="en-US" sz="3200" dirty="0"/>
              <a:t>p.156</a:t>
            </a:r>
          </a:p>
        </p:txBody>
      </p:sp>
      <p:sp>
        <p:nvSpPr>
          <p:cNvPr id="10" name="Freeform: Shape 9">
            <a:extLst>
              <a:ext uri="{FF2B5EF4-FFF2-40B4-BE49-F238E27FC236}">
                <a16:creationId xmlns:a16="http://schemas.microsoft.com/office/drawing/2014/main" xmlns=""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52400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solidFill>
                <a:prstClr val="white"/>
              </a:solidFill>
              <a:latin typeface="Calibri" panose="020F0502020204030204"/>
            </a:endParaRPr>
          </a:p>
        </p:txBody>
      </p:sp>
      <p:pic>
        <p:nvPicPr>
          <p:cNvPr id="4" name="Picture 3" descr="A cup of coffee&#10;&#10;Description automatically generated">
            <a:extLst>
              <a:ext uri="{FF2B5EF4-FFF2-40B4-BE49-F238E27FC236}">
                <a16:creationId xmlns:a16="http://schemas.microsoft.com/office/drawing/2014/main" xmlns="" id="{48D930CF-C6A3-48F1-9FDE-1026E866068A}"/>
              </a:ext>
            </a:extLst>
          </p:cNvPr>
          <p:cNvPicPr>
            <a:picLocks noChangeAspect="1"/>
          </p:cNvPicPr>
          <p:nvPr/>
        </p:nvPicPr>
        <p:blipFill rotWithShape="1">
          <a:blip r:embed="rId2">
            <a:extLst>
              <a:ext uri="{837473B0-CC2E-450A-ABE3-18F120FF3D39}">
                <a1611:picAttrSrcUrl xmlns:a1611="http://schemas.microsoft.com/office/drawing/2016/11/main" xmlns="" r:id="rId3"/>
              </a:ext>
            </a:extLst>
          </a:blip>
          <a:srcRect l="12159"/>
          <a:stretch/>
        </p:blipFill>
        <p:spPr>
          <a:xfrm>
            <a:off x="1524021" y="10"/>
            <a:ext cx="4518095"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370605035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0671A8AE-40A1-4631-A6B8-581AFF0654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mall clock tower in front of a house&#10;&#10;Description automatically generated">
            <a:extLst>
              <a:ext uri="{FF2B5EF4-FFF2-40B4-BE49-F238E27FC236}">
                <a16:creationId xmlns:a16="http://schemas.microsoft.com/office/drawing/2014/main" xmlns="" id="{ABB0617B-3E86-4AC8-9D3C-CAF91115BAC0}"/>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l="1150" t="9091" r="22148"/>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xmlns="" id="{AB58EF07-17C2-48CF-ABB0-EEF1F17CB8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7981" y="771988"/>
            <a:ext cx="5200330" cy="5335301"/>
          </a:xfrm>
        </p:spPr>
        <p:txBody>
          <a:bodyPr vert="horz" lIns="91440" tIns="45720" rIns="91440" bIns="45720" rtlCol="0" anchor="b">
            <a:normAutofit fontScale="90000"/>
          </a:bodyPr>
          <a:lstStyle/>
          <a:p>
            <a:pPr algn="l" defTabSz="914400">
              <a:lnSpc>
                <a:spcPct val="90000"/>
              </a:lnSpc>
            </a:pPr>
            <a:r>
              <a:rPr lang="en-US" sz="1900" dirty="0"/>
              <a:t> </a:t>
            </a:r>
            <a:r>
              <a:rPr lang="en-US" sz="3200" dirty="0"/>
              <a:t>“I am on the verge of leaving the Church for a protestant church, because I don’t know anyone in the parish that I can talk to about what is happening to me spiritually.’’</a:t>
            </a:r>
            <a:br>
              <a:rPr lang="en-US" sz="3200" dirty="0"/>
            </a:br>
            <a:r>
              <a:rPr lang="en-US" sz="3200" dirty="0"/>
              <a:t/>
            </a:r>
            <a:br>
              <a:rPr lang="en-US" sz="3200" dirty="0"/>
            </a:br>
            <a:r>
              <a:rPr lang="en-US" sz="3200" dirty="0"/>
              <a:t> They are quietly looking for people who might know, for clues, for guidance…But they are often invisible to the rest of us. P.160</a:t>
            </a:r>
          </a:p>
        </p:txBody>
      </p:sp>
      <p:sp>
        <p:nvSpPr>
          <p:cNvPr id="14" name="Rectangle 13">
            <a:extLst>
              <a:ext uri="{FF2B5EF4-FFF2-40B4-BE49-F238E27FC236}">
                <a16:creationId xmlns:a16="http://schemas.microsoft.com/office/drawing/2014/main" xmlns=""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xmlns=""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xmlns="" id="{2CF1F90F-FC07-4B27-8071-FBB5B8DDF4C3}"/>
              </a:ext>
            </a:extLst>
          </p:cNvPr>
          <p:cNvSpPr txBox="1"/>
          <p:nvPr/>
        </p:nvSpPr>
        <p:spPr>
          <a:xfrm>
            <a:off x="9884958" y="6657945"/>
            <a:ext cx="2307042"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s://en.wikipedia.org/wiki/Community_Church_movement">
                  <a:extLst>
                    <a:ext uri="{A12FA001-AC4F-418D-AE19-62706E023703}">
                      <ahyp:hlinkClr xmlns:ahyp="http://schemas.microsoft.com/office/drawing/2018/hyperlinkcolor" xmlns="" val="tx"/>
                    </a:ext>
                  </a:extLst>
                </a:hlinkClick>
              </a:rPr>
              <a:t>This Photo</a:t>
            </a:r>
            <a:r>
              <a:rPr lang="en-GB" sz="700">
                <a:solidFill>
                  <a:srgbClr val="FFFFFF"/>
                </a:solidFill>
              </a:rPr>
              <a:t> by Unknown Author is licensed under </a:t>
            </a:r>
            <a:r>
              <a:rPr lang="en-GB" sz="700">
                <a:solidFill>
                  <a:srgbClr val="FFFFFF"/>
                </a:solidFill>
                <a:hlinkClick r:id="rId4" tooltip="https://creativecommons.org/licenses/by-sa/3.0/">
                  <a:extLst>
                    <a:ext uri="{A12FA001-AC4F-418D-AE19-62706E023703}">
                      <ahyp:hlinkClr xmlns:ahyp="http://schemas.microsoft.com/office/drawing/2018/hyperlinkcolor" xmlns="" val="tx"/>
                    </a:ext>
                  </a:extLst>
                </a:hlinkClick>
              </a:rPr>
              <a:t>CC BY-SA</a:t>
            </a:r>
            <a:endParaRPr lang="en-GB" sz="700">
              <a:solidFill>
                <a:srgbClr val="FFFFFF"/>
              </a:solidFill>
            </a:endParaRPr>
          </a:p>
        </p:txBody>
      </p:sp>
    </p:spTree>
    <p:extLst>
      <p:ext uri="{BB962C8B-B14F-4D97-AF65-F5344CB8AC3E}">
        <p14:creationId xmlns:p14="http://schemas.microsoft.com/office/powerpoint/2010/main" val="73966595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A picture containing tower, building, bicycle, umbrella&#10;&#10;Description automatically generated">
            <a:extLst>
              <a:ext uri="{FF2B5EF4-FFF2-40B4-BE49-F238E27FC236}">
                <a16:creationId xmlns:a16="http://schemas.microsoft.com/office/drawing/2014/main" xmlns="" id="{3F7EFE03-4784-4C12-966F-634898C53118}"/>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16707" r="17530" b="-2"/>
          <a:stretch/>
        </p:blipFill>
        <p:spPr>
          <a:xfrm>
            <a:off x="8007861" y="1"/>
            <a:ext cx="4184139" cy="4247004"/>
          </a:xfrm>
          <a:custGeom>
            <a:avLst/>
            <a:gdLst/>
            <a:ahLst/>
            <a:cxnLst/>
            <a:rect l="l" t="t" r="r" b="b"/>
            <a:pathLst>
              <a:path w="4184139" h="4247004">
                <a:moveTo>
                  <a:pt x="807468" y="0"/>
                </a:moveTo>
                <a:lnTo>
                  <a:pt x="4068803" y="0"/>
                </a:lnTo>
                <a:lnTo>
                  <a:pt x="4162158" y="84846"/>
                </a:lnTo>
                <a:lnTo>
                  <a:pt x="4184139" y="109032"/>
                </a:lnTo>
                <a:lnTo>
                  <a:pt x="4184139" y="3508705"/>
                </a:lnTo>
                <a:lnTo>
                  <a:pt x="4162158" y="3532891"/>
                </a:lnTo>
                <a:cubicBezTo>
                  <a:pt x="3720942" y="3974107"/>
                  <a:pt x="3111408" y="4247004"/>
                  <a:pt x="2438135" y="4247004"/>
                </a:cubicBezTo>
                <a:cubicBezTo>
                  <a:pt x="1091590" y="4247004"/>
                  <a:pt x="0" y="3155414"/>
                  <a:pt x="0" y="1808869"/>
                </a:cubicBezTo>
                <a:cubicBezTo>
                  <a:pt x="0" y="1135596"/>
                  <a:pt x="272898" y="526062"/>
                  <a:pt x="714113" y="84846"/>
                </a:cubicBezTo>
                <a:close/>
              </a:path>
            </a:pathLst>
          </a:custGeom>
          <a:effectLst>
            <a:softEdge rad="0"/>
          </a:effectLst>
        </p:spPr>
      </p:pic>
      <p:pic>
        <p:nvPicPr>
          <p:cNvPr id="4" name="Picture 3" descr="A picture containing indoor, window, dog, sitting&#10;&#10;Description automatically generated">
            <a:extLst>
              <a:ext uri="{FF2B5EF4-FFF2-40B4-BE49-F238E27FC236}">
                <a16:creationId xmlns:a16="http://schemas.microsoft.com/office/drawing/2014/main" xmlns="" id="{619225C5-2117-487B-9317-6E1CECB1A9ED}"/>
              </a:ext>
            </a:extLst>
          </p:cNvPr>
          <p:cNvPicPr>
            <a:picLocks noChangeAspect="1"/>
          </p:cNvPicPr>
          <p:nvPr/>
        </p:nvPicPr>
        <p:blipFill rotWithShape="1">
          <a:blip r:embed="rId3">
            <a:alphaModFix/>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l="2649" r="2649"/>
          <a:stretch/>
        </p:blipFill>
        <p:spPr>
          <a:xfrm>
            <a:off x="3834182" y="1"/>
            <a:ext cx="4215670" cy="3381796"/>
          </a:xfrm>
          <a:custGeom>
            <a:avLst/>
            <a:gdLst/>
            <a:ahLst/>
            <a:cxnLst/>
            <a:rect l="l" t="t" r="r" b="b"/>
            <a:pathLst>
              <a:path w="4215670" h="3381796">
                <a:moveTo>
                  <a:pt x="431362" y="0"/>
                </a:moveTo>
                <a:lnTo>
                  <a:pt x="3784309" y="0"/>
                </a:lnTo>
                <a:lnTo>
                  <a:pt x="3855685" y="95451"/>
                </a:lnTo>
                <a:cubicBezTo>
                  <a:pt x="4082961" y="431863"/>
                  <a:pt x="4215670" y="837414"/>
                  <a:pt x="4215670" y="1273961"/>
                </a:cubicBezTo>
                <a:cubicBezTo>
                  <a:pt x="4215670" y="2438087"/>
                  <a:pt x="3271960" y="3381796"/>
                  <a:pt x="2107836" y="3381796"/>
                </a:cubicBezTo>
                <a:cubicBezTo>
                  <a:pt x="943711" y="3381796"/>
                  <a:pt x="0" y="2438087"/>
                  <a:pt x="0" y="1273961"/>
                </a:cubicBezTo>
                <a:cubicBezTo>
                  <a:pt x="0" y="837414"/>
                  <a:pt x="132710" y="431863"/>
                  <a:pt x="359986" y="95451"/>
                </a:cubicBezTo>
                <a:close/>
              </a:path>
            </a:pathLst>
          </a:custGeom>
          <a:effectLst>
            <a:softEdge rad="0"/>
          </a:effectLst>
        </p:spPr>
      </p:pic>
      <p:pic>
        <p:nvPicPr>
          <p:cNvPr id="7" name="Picture 6" descr="A picture containing building, man, standing, boat&#10;&#10;Description automatically generated">
            <a:extLst>
              <a:ext uri="{FF2B5EF4-FFF2-40B4-BE49-F238E27FC236}">
                <a16:creationId xmlns:a16="http://schemas.microsoft.com/office/drawing/2014/main" xmlns="" id="{55B9C8F3-80BD-459C-A16E-E5C7880A4D58}"/>
              </a:ext>
            </a:extLst>
          </p:cNvPr>
          <p:cNvPicPr>
            <a:picLocks noChangeAspect="1"/>
          </p:cNvPicPr>
          <p:nvPr/>
        </p:nvPicPr>
        <p:blipFill rotWithShape="1">
          <a:blip r:embed="rId5">
            <a:alphaModFix/>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rcRect r="10836" b="2"/>
          <a:stretch/>
        </p:blipFill>
        <p:spPr>
          <a:xfrm>
            <a:off x="1" y="1337091"/>
            <a:ext cx="5190767" cy="5530385"/>
          </a:xfrm>
          <a:custGeom>
            <a:avLst/>
            <a:gdLst/>
            <a:ahLst/>
            <a:cxnLst/>
            <a:rect l="l" t="t" r="r" b="b"/>
            <a:pathLst>
              <a:path w="5190767" h="5530385">
                <a:moveTo>
                  <a:pt x="1986067" y="0"/>
                </a:moveTo>
                <a:cubicBezTo>
                  <a:pt x="3755974" y="0"/>
                  <a:pt x="5190767" y="1434794"/>
                  <a:pt x="5190767" y="3204701"/>
                </a:cubicBezTo>
                <a:cubicBezTo>
                  <a:pt x="5190767" y="4089655"/>
                  <a:pt x="4832069" y="4890830"/>
                  <a:pt x="4252132" y="5470767"/>
                </a:cubicBezTo>
                <a:lnTo>
                  <a:pt x="4186536" y="5530385"/>
                </a:lnTo>
                <a:lnTo>
                  <a:pt x="0" y="5530385"/>
                </a:lnTo>
                <a:lnTo>
                  <a:pt x="0" y="692598"/>
                </a:lnTo>
                <a:lnTo>
                  <a:pt x="194287" y="547313"/>
                </a:lnTo>
                <a:cubicBezTo>
                  <a:pt x="705761" y="201768"/>
                  <a:pt x="1322351" y="0"/>
                  <a:pt x="1986067" y="0"/>
                </a:cubicBezTo>
                <a:close/>
              </a:path>
            </a:pathLst>
          </a:custGeom>
          <a:effectLst>
            <a:softEdge rad="0"/>
          </a:effectLst>
        </p:spPr>
      </p:pic>
      <p:pic>
        <p:nvPicPr>
          <p:cNvPr id="26" name="Picture 25">
            <a:extLst>
              <a:ext uri="{FF2B5EF4-FFF2-40B4-BE49-F238E27FC236}">
                <a16:creationId xmlns:a16="http://schemas.microsoft.com/office/drawing/2014/main" xmlns="" id="{4603FC70-67D9-49EF-983C-3853BF2B493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7">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4711959" y="3806889"/>
            <a:ext cx="7315200" cy="3051111"/>
          </a:xfrm>
        </p:spPr>
        <p:txBody>
          <a:bodyPr vert="horz" lIns="91440" tIns="45720" rIns="91440" bIns="45720" rtlCol="0" anchor="t">
            <a:normAutofit/>
          </a:bodyPr>
          <a:lstStyle/>
          <a:p>
            <a:pPr defTabSz="914400">
              <a:lnSpc>
                <a:spcPct val="90000"/>
              </a:lnSpc>
            </a:pPr>
            <a:r>
              <a:rPr lang="en-US" sz="1300" kern="1200" dirty="0">
                <a:solidFill>
                  <a:srgbClr val="000000"/>
                </a:solidFill>
                <a:latin typeface="+mj-lt"/>
                <a:ea typeface="+mj-ea"/>
                <a:cs typeface="+mj-cs"/>
              </a:rPr>
              <a:t/>
            </a:r>
            <a:br>
              <a:rPr lang="en-US" sz="1300" kern="1200" dirty="0">
                <a:solidFill>
                  <a:srgbClr val="000000"/>
                </a:solidFill>
                <a:latin typeface="+mj-lt"/>
                <a:ea typeface="+mj-ea"/>
                <a:cs typeface="+mj-cs"/>
              </a:rPr>
            </a:br>
            <a:r>
              <a:rPr lang="en-US" sz="2800" kern="1200" dirty="0">
                <a:solidFill>
                  <a:srgbClr val="000000"/>
                </a:solidFill>
                <a:latin typeface="+mj-lt"/>
                <a:ea typeface="+mj-ea"/>
                <a:cs typeface="+mj-cs"/>
              </a:rPr>
              <a:t>When the topic of discipleship and personal relationship with God is talked about openly, the hidden seekers start emerging out of the pews.</a:t>
            </a:r>
            <a:br>
              <a:rPr lang="en-US" sz="2800" kern="1200" dirty="0">
                <a:solidFill>
                  <a:srgbClr val="000000"/>
                </a:solidFill>
                <a:latin typeface="+mj-lt"/>
                <a:ea typeface="+mj-ea"/>
                <a:cs typeface="+mj-cs"/>
              </a:rPr>
            </a:br>
            <a:r>
              <a:rPr lang="en-US" sz="2800" kern="1200" dirty="0">
                <a:solidFill>
                  <a:srgbClr val="000000"/>
                </a:solidFill>
                <a:latin typeface="+mj-lt"/>
                <a:ea typeface="+mj-ea"/>
                <a:cs typeface="+mj-cs"/>
              </a:rPr>
              <a:t>‘</a:t>
            </a:r>
            <a:r>
              <a:rPr lang="en-US" sz="2800" i="1" kern="1200" dirty="0">
                <a:solidFill>
                  <a:srgbClr val="000000"/>
                </a:solidFill>
                <a:latin typeface="+mj-lt"/>
                <a:ea typeface="+mj-ea"/>
                <a:cs typeface="+mj-cs"/>
              </a:rPr>
              <a:t>All we need to do is recognize, </a:t>
            </a:r>
            <a:r>
              <a:rPr lang="en-US" sz="2800" i="1" kern="1200" dirty="0" err="1">
                <a:solidFill>
                  <a:srgbClr val="000000"/>
                </a:solidFill>
                <a:latin typeface="+mj-lt"/>
                <a:ea typeface="+mj-ea"/>
                <a:cs typeface="+mj-cs"/>
              </a:rPr>
              <a:t>honour</a:t>
            </a:r>
            <a:r>
              <a:rPr lang="en-US" sz="2800" i="1" kern="1200" dirty="0">
                <a:solidFill>
                  <a:srgbClr val="000000"/>
                </a:solidFill>
                <a:latin typeface="+mj-lt"/>
                <a:ea typeface="+mj-ea"/>
                <a:cs typeface="+mj-cs"/>
              </a:rPr>
              <a:t>, nourish and support the work of the Holy Spirit in their hearts, and we will gain many radiant new disciples.’     </a:t>
            </a:r>
            <a:r>
              <a:rPr lang="en-US" sz="1300" kern="1200" dirty="0">
                <a:solidFill>
                  <a:srgbClr val="000000"/>
                </a:solidFill>
                <a:latin typeface="+mj-lt"/>
                <a:ea typeface="+mj-ea"/>
                <a:cs typeface="+mj-cs"/>
              </a:rPr>
              <a:t>pp.161-162</a:t>
            </a:r>
          </a:p>
        </p:txBody>
      </p:sp>
    </p:spTree>
    <p:extLst>
      <p:ext uri="{BB962C8B-B14F-4D97-AF65-F5344CB8AC3E}">
        <p14:creationId xmlns:p14="http://schemas.microsoft.com/office/powerpoint/2010/main" val="20195703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8620" y="2980240"/>
            <a:ext cx="7193902" cy="3691148"/>
          </a:xfrm>
        </p:spPr>
        <p:txBody>
          <a:bodyPr vert="horz" lIns="91440" tIns="45720" rIns="91440" bIns="45720" rtlCol="0" anchor="t">
            <a:normAutofit/>
          </a:bodyPr>
          <a:lstStyle/>
          <a:p>
            <a:pPr algn="l" defTabSz="914400">
              <a:lnSpc>
                <a:spcPct val="90000"/>
              </a:lnSpc>
            </a:pPr>
            <a:r>
              <a:rPr lang="en-US" sz="3200" kern="1200" dirty="0">
                <a:solidFill>
                  <a:schemeClr val="tx1"/>
                </a:solidFill>
                <a:latin typeface="+mj-lt"/>
                <a:ea typeface="+mj-ea"/>
                <a:cs typeface="+mj-cs"/>
              </a:rPr>
              <a:t>How to foster </a:t>
            </a:r>
            <a:r>
              <a:rPr lang="en-US" sz="3200" kern="1200" dirty="0">
                <a:solidFill>
                  <a:srgbClr val="FF0000"/>
                </a:solidFill>
                <a:latin typeface="+mj-lt"/>
                <a:ea typeface="+mj-ea"/>
                <a:cs typeface="+mj-cs"/>
              </a:rPr>
              <a:t>Openness</a:t>
            </a:r>
            <a:r>
              <a:rPr lang="en-US" sz="3200" kern="1200" dirty="0">
                <a:solidFill>
                  <a:schemeClr val="tx1"/>
                </a:solidFill>
                <a:latin typeface="+mj-lt"/>
                <a:ea typeface="+mj-ea"/>
                <a:cs typeface="+mj-cs"/>
              </a:rPr>
              <a:t>?</a:t>
            </a:r>
            <a:br>
              <a:rPr lang="en-US" sz="3200" kern="1200" dirty="0">
                <a:solidFill>
                  <a:schemeClr val="tx1"/>
                </a:solidFill>
                <a:latin typeface="+mj-lt"/>
                <a:ea typeface="+mj-ea"/>
                <a:cs typeface="+mj-cs"/>
              </a:rPr>
            </a:br>
            <a:r>
              <a:rPr lang="en-US" sz="3200" kern="1200" dirty="0">
                <a:solidFill>
                  <a:schemeClr val="tx1"/>
                </a:solidFill>
                <a:latin typeface="+mj-lt"/>
                <a:ea typeface="+mj-ea"/>
                <a:cs typeface="+mj-cs"/>
              </a:rPr>
              <a:t> A deep </a:t>
            </a:r>
            <a:r>
              <a:rPr lang="en-US" sz="3200" kern="1200" dirty="0">
                <a:solidFill>
                  <a:srgbClr val="FFFF00"/>
                </a:solidFill>
                <a:latin typeface="+mj-lt"/>
                <a:ea typeface="+mj-ea"/>
                <a:cs typeface="+mj-cs"/>
              </a:rPr>
              <a:t>trust</a:t>
            </a:r>
            <a:r>
              <a:rPr lang="en-US" sz="3200" kern="1200" dirty="0">
                <a:solidFill>
                  <a:schemeClr val="tx1"/>
                </a:solidFill>
                <a:latin typeface="+mj-lt"/>
                <a:ea typeface="+mj-ea"/>
                <a:cs typeface="+mj-cs"/>
              </a:rPr>
              <a:t> between the two of you must already be in place.</a:t>
            </a:r>
            <a:br>
              <a:rPr lang="en-US" sz="3200" kern="1200" dirty="0">
                <a:solidFill>
                  <a:schemeClr val="tx1"/>
                </a:solidFill>
                <a:latin typeface="+mj-lt"/>
                <a:ea typeface="+mj-ea"/>
                <a:cs typeface="+mj-cs"/>
              </a:rPr>
            </a:br>
            <a:r>
              <a:rPr lang="en-US" sz="3200" kern="1200" dirty="0">
                <a:solidFill>
                  <a:schemeClr val="tx1"/>
                </a:solidFill>
                <a:latin typeface="+mj-lt"/>
                <a:ea typeface="+mj-ea"/>
                <a:cs typeface="+mj-cs"/>
              </a:rPr>
              <a:t>-  Practice </a:t>
            </a:r>
            <a:r>
              <a:rPr lang="en-US" sz="3200" dirty="0">
                <a:solidFill>
                  <a:srgbClr val="FFFF00"/>
                </a:solidFill>
              </a:rPr>
              <a:t>non-judgmental</a:t>
            </a:r>
            <a:r>
              <a:rPr lang="en-US" sz="3200" kern="1200" dirty="0">
                <a:solidFill>
                  <a:schemeClr val="tx1"/>
                </a:solidFill>
                <a:latin typeface="+mj-lt"/>
                <a:ea typeface="+mj-ea"/>
                <a:cs typeface="+mj-cs"/>
              </a:rPr>
              <a:t> truthfulness. </a:t>
            </a:r>
            <a:br>
              <a:rPr lang="en-US" sz="3200" kern="1200" dirty="0">
                <a:solidFill>
                  <a:schemeClr val="tx1"/>
                </a:solidFill>
                <a:latin typeface="+mj-lt"/>
                <a:ea typeface="+mj-ea"/>
                <a:cs typeface="+mj-cs"/>
              </a:rPr>
            </a:br>
            <a:r>
              <a:rPr lang="en-US" sz="3200" kern="1200" dirty="0">
                <a:solidFill>
                  <a:schemeClr val="tx1"/>
                </a:solidFill>
                <a:latin typeface="+mj-lt"/>
                <a:ea typeface="+mj-ea"/>
                <a:cs typeface="+mj-cs"/>
              </a:rPr>
              <a:t>- </a:t>
            </a:r>
            <a:r>
              <a:rPr lang="en-US" sz="3200" kern="1200" dirty="0">
                <a:solidFill>
                  <a:srgbClr val="FFFF00"/>
                </a:solidFill>
                <a:latin typeface="+mj-lt"/>
                <a:ea typeface="+mj-ea"/>
                <a:cs typeface="+mj-cs"/>
              </a:rPr>
              <a:t>Talk about </a:t>
            </a:r>
            <a:r>
              <a:rPr lang="en-US" sz="3200" kern="1200" dirty="0">
                <a:solidFill>
                  <a:schemeClr val="tx1"/>
                </a:solidFill>
                <a:latin typeface="+mj-lt"/>
                <a:ea typeface="+mj-ea"/>
                <a:cs typeface="+mj-cs"/>
              </a:rPr>
              <a:t>your own struggles of faith</a:t>
            </a:r>
            <a:br>
              <a:rPr lang="en-US" sz="3200" kern="1200" dirty="0">
                <a:solidFill>
                  <a:schemeClr val="tx1"/>
                </a:solidFill>
                <a:latin typeface="+mj-lt"/>
                <a:ea typeface="+mj-ea"/>
                <a:cs typeface="+mj-cs"/>
              </a:rPr>
            </a:br>
            <a:r>
              <a:rPr lang="en-US" sz="3200" kern="1200" dirty="0">
                <a:solidFill>
                  <a:schemeClr val="tx1"/>
                </a:solidFill>
                <a:latin typeface="+mj-lt"/>
                <a:ea typeface="+mj-ea"/>
                <a:cs typeface="+mj-cs"/>
              </a:rPr>
              <a:t>-  Ask thought-provoking </a:t>
            </a:r>
            <a:r>
              <a:rPr lang="en-US" sz="3200" kern="1200" dirty="0">
                <a:solidFill>
                  <a:srgbClr val="FFFF00"/>
                </a:solidFill>
                <a:latin typeface="+mj-lt"/>
                <a:ea typeface="+mj-ea"/>
                <a:cs typeface="+mj-cs"/>
              </a:rPr>
              <a:t>questions</a:t>
            </a:r>
            <a:r>
              <a:rPr lang="en-US" sz="3200" kern="1200" dirty="0">
                <a:solidFill>
                  <a:schemeClr val="tx1"/>
                </a:solidFill>
                <a:latin typeface="+mj-lt"/>
                <a:ea typeface="+mj-ea"/>
                <a:cs typeface="+mj-cs"/>
              </a:rPr>
              <a:t>.</a:t>
            </a:r>
            <a:br>
              <a:rPr lang="en-US" sz="3200" kern="1200" dirty="0">
                <a:solidFill>
                  <a:schemeClr val="tx1"/>
                </a:solidFill>
                <a:latin typeface="+mj-lt"/>
                <a:ea typeface="+mj-ea"/>
                <a:cs typeface="+mj-cs"/>
              </a:rPr>
            </a:br>
            <a:r>
              <a:rPr lang="en-US" sz="3200" kern="1200" dirty="0">
                <a:solidFill>
                  <a:schemeClr val="tx1"/>
                </a:solidFill>
                <a:latin typeface="+mj-lt"/>
                <a:ea typeface="+mj-ea"/>
                <a:cs typeface="+mj-cs"/>
              </a:rPr>
              <a:t>-  Help them </a:t>
            </a:r>
            <a:r>
              <a:rPr lang="en-US" sz="3200" kern="1200" dirty="0">
                <a:solidFill>
                  <a:srgbClr val="FFFF00"/>
                </a:solidFill>
                <a:latin typeface="+mj-lt"/>
                <a:ea typeface="+mj-ea"/>
                <a:cs typeface="+mj-cs"/>
              </a:rPr>
              <a:t>connect</a:t>
            </a:r>
            <a:r>
              <a:rPr lang="en-US" sz="3200" kern="1200" dirty="0">
                <a:solidFill>
                  <a:schemeClr val="tx1"/>
                </a:solidFill>
                <a:latin typeface="+mj-lt"/>
                <a:ea typeface="+mj-ea"/>
                <a:cs typeface="+mj-cs"/>
              </a:rPr>
              <a:t> the dots.</a:t>
            </a:r>
            <a:br>
              <a:rPr lang="en-US" sz="3200" kern="1200" dirty="0">
                <a:solidFill>
                  <a:schemeClr val="tx1"/>
                </a:solidFill>
                <a:latin typeface="+mj-lt"/>
                <a:ea typeface="+mj-ea"/>
                <a:cs typeface="+mj-cs"/>
              </a:rPr>
            </a:br>
            <a:r>
              <a:rPr lang="en-US" sz="3200" kern="1200" dirty="0">
                <a:solidFill>
                  <a:schemeClr val="tx1"/>
                </a:solidFill>
                <a:latin typeface="+mj-lt"/>
                <a:ea typeface="+mj-ea"/>
                <a:cs typeface="+mj-cs"/>
              </a:rPr>
              <a:t>-  Encourage them to </a:t>
            </a:r>
            <a:r>
              <a:rPr lang="en-US" sz="3200" kern="1200" dirty="0">
                <a:solidFill>
                  <a:srgbClr val="FFFF00"/>
                </a:solidFill>
                <a:latin typeface="+mj-lt"/>
                <a:ea typeface="+mj-ea"/>
                <a:cs typeface="+mj-cs"/>
              </a:rPr>
              <a:t>ask God for a sign</a:t>
            </a:r>
            <a:r>
              <a:rPr lang="en-US" sz="3200" kern="1200" dirty="0">
                <a:solidFill>
                  <a:schemeClr val="tx1"/>
                </a:solidFill>
                <a:latin typeface="+mj-lt"/>
                <a:ea typeface="+mj-ea"/>
                <a:cs typeface="+mj-cs"/>
              </a:rPr>
              <a:t>. </a:t>
            </a:r>
            <a:r>
              <a:rPr lang="en-US" sz="1200" kern="1200" dirty="0">
                <a:solidFill>
                  <a:schemeClr val="tx1"/>
                </a:solidFill>
                <a:latin typeface="+mj-lt"/>
                <a:ea typeface="+mj-ea"/>
                <a:cs typeface="+mj-cs"/>
              </a:rPr>
              <a:t>p.162</a:t>
            </a:r>
          </a:p>
        </p:txBody>
      </p:sp>
      <p:sp>
        <p:nvSpPr>
          <p:cNvPr id="14" name="Freeform: Shape 13">
            <a:extLst>
              <a:ext uri="{FF2B5EF4-FFF2-40B4-BE49-F238E27FC236}">
                <a16:creationId xmlns:a16="http://schemas.microsoft.com/office/drawing/2014/main" xmlns="" id="{E26B9EF5-5D92-4AC7-BC55-FC5C4C98ED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76199" y="548"/>
            <a:ext cx="4349752" cy="3142889"/>
          </a:xfrm>
          <a:custGeom>
            <a:avLst/>
            <a:gdLst>
              <a:gd name="connsiteX0" fmla="*/ 229420 w 4349752"/>
              <a:gd name="connsiteY0" fmla="*/ 0 h 3142889"/>
              <a:gd name="connsiteX1" fmla="*/ 4120333 w 4349752"/>
              <a:gd name="connsiteY1" fmla="*/ 0 h 3142889"/>
              <a:gd name="connsiteX2" fmla="*/ 4178840 w 4349752"/>
              <a:gd name="connsiteY2" fmla="*/ 121453 h 3142889"/>
              <a:gd name="connsiteX3" fmla="*/ 4349752 w 4349752"/>
              <a:gd name="connsiteY3" fmla="*/ 968013 h 3142889"/>
              <a:gd name="connsiteX4" fmla="*/ 2174876 w 4349752"/>
              <a:gd name="connsiteY4" fmla="*/ 3142889 h 3142889"/>
              <a:gd name="connsiteX5" fmla="*/ 0 w 4349752"/>
              <a:gd name="connsiteY5" fmla="*/ 968013 h 3142889"/>
              <a:gd name="connsiteX6" fmla="*/ 170913 w 4349752"/>
              <a:gd name="connsiteY6" fmla="*/ 121453 h 314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9752" h="3142889">
                <a:moveTo>
                  <a:pt x="229420" y="0"/>
                </a:moveTo>
                <a:lnTo>
                  <a:pt x="4120333" y="0"/>
                </a:lnTo>
                <a:lnTo>
                  <a:pt x="4178840" y="121453"/>
                </a:lnTo>
                <a:cubicBezTo>
                  <a:pt x="4288894" y="381652"/>
                  <a:pt x="4349752" y="667725"/>
                  <a:pt x="4349752" y="968013"/>
                </a:cubicBezTo>
                <a:cubicBezTo>
                  <a:pt x="4349752" y="2169164"/>
                  <a:pt x="3376027" y="3142889"/>
                  <a:pt x="2174876" y="3142889"/>
                </a:cubicBezTo>
                <a:cubicBezTo>
                  <a:pt x="973725" y="3142889"/>
                  <a:pt x="0" y="2169164"/>
                  <a:pt x="0" y="968013"/>
                </a:cubicBezTo>
                <a:cubicBezTo>
                  <a:pt x="0" y="667725"/>
                  <a:pt x="60858" y="381652"/>
                  <a:pt x="170913" y="12145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xmlns="" id="{F05C5575-0F07-43D0-AE78-81EAA8E671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3759" y="1421356"/>
            <a:ext cx="4538241" cy="5436644"/>
          </a:xfrm>
          <a:custGeom>
            <a:avLst/>
            <a:gdLst>
              <a:gd name="connsiteX0" fmla="*/ 3084645 w 4538241"/>
              <a:gd name="connsiteY0" fmla="*/ 0 h 5436644"/>
              <a:gd name="connsiteX1" fmla="*/ 4285328 w 4538241"/>
              <a:gd name="connsiteY1" fmla="*/ 242407 h 5436644"/>
              <a:gd name="connsiteX2" fmla="*/ 4538241 w 4538241"/>
              <a:gd name="connsiteY2" fmla="*/ 364242 h 5436644"/>
              <a:gd name="connsiteX3" fmla="*/ 4538241 w 4538241"/>
              <a:gd name="connsiteY3" fmla="*/ 5436644 h 5436644"/>
              <a:gd name="connsiteX4" fmla="*/ 1091428 w 4538241"/>
              <a:gd name="connsiteY4" fmla="*/ 5436644 h 5436644"/>
              <a:gd name="connsiteX5" fmla="*/ 903472 w 4538241"/>
              <a:gd name="connsiteY5" fmla="*/ 5265818 h 5436644"/>
              <a:gd name="connsiteX6" fmla="*/ 0 w 4538241"/>
              <a:gd name="connsiteY6" fmla="*/ 3084645 h 5436644"/>
              <a:gd name="connsiteX7" fmla="*/ 3084645 w 4538241"/>
              <a:gd name="connsiteY7" fmla="*/ 0 h 543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8241" h="5436644">
                <a:moveTo>
                  <a:pt x="3084645" y="0"/>
                </a:moveTo>
                <a:cubicBezTo>
                  <a:pt x="3510546" y="0"/>
                  <a:pt x="3916286" y="86315"/>
                  <a:pt x="4285328" y="242407"/>
                </a:cubicBezTo>
                <a:lnTo>
                  <a:pt x="4538241" y="364242"/>
                </a:lnTo>
                <a:lnTo>
                  <a:pt x="4538241" y="5436644"/>
                </a:lnTo>
                <a:lnTo>
                  <a:pt x="1091428" y="5436644"/>
                </a:lnTo>
                <a:lnTo>
                  <a:pt x="903472" y="5265818"/>
                </a:lnTo>
                <a:cubicBezTo>
                  <a:pt x="345261" y="4707608"/>
                  <a:pt x="0" y="3936446"/>
                  <a:pt x="0" y="3084645"/>
                </a:cubicBezTo>
                <a:cubicBezTo>
                  <a:pt x="0" y="1381043"/>
                  <a:pt x="1381043" y="0"/>
                  <a:pt x="3084645"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descr="A picture containing red, building, sitting, light&#10;&#10;Description automatically generated">
            <a:extLst>
              <a:ext uri="{FF2B5EF4-FFF2-40B4-BE49-F238E27FC236}">
                <a16:creationId xmlns:a16="http://schemas.microsoft.com/office/drawing/2014/main" xmlns="" id="{9F11BED3-D2CE-4A38-8E94-8D0C96CA018B}"/>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r="-4" b="19482"/>
          <a:stretch/>
        </p:blipFill>
        <p:spPr>
          <a:xfrm>
            <a:off x="3639395" y="10"/>
            <a:ext cx="4023360" cy="2980230"/>
          </a:xfrm>
          <a:custGeom>
            <a:avLst/>
            <a:gdLst/>
            <a:ahLst/>
            <a:cxnLst/>
            <a:rect l="l" t="t" r="r" b="b"/>
            <a:pathLst>
              <a:path w="4023360" h="2980240">
                <a:moveTo>
                  <a:pt x="248676" y="0"/>
                </a:moveTo>
                <a:lnTo>
                  <a:pt x="3774684" y="0"/>
                </a:lnTo>
                <a:lnTo>
                  <a:pt x="3780561" y="9674"/>
                </a:lnTo>
                <a:cubicBezTo>
                  <a:pt x="3935405" y="294716"/>
                  <a:pt x="4023360" y="621366"/>
                  <a:pt x="4023360" y="968560"/>
                </a:cubicBezTo>
                <a:cubicBezTo>
                  <a:pt x="4023360" y="2079580"/>
                  <a:pt x="3122700" y="2980240"/>
                  <a:pt x="2011680" y="2980240"/>
                </a:cubicBezTo>
                <a:cubicBezTo>
                  <a:pt x="900660" y="2980240"/>
                  <a:pt x="0" y="2079580"/>
                  <a:pt x="0" y="968560"/>
                </a:cubicBezTo>
                <a:cubicBezTo>
                  <a:pt x="0" y="621366"/>
                  <a:pt x="87955" y="294716"/>
                  <a:pt x="242799" y="9674"/>
                </a:cubicBezTo>
                <a:close/>
              </a:path>
            </a:pathLst>
          </a:custGeom>
        </p:spPr>
      </p:pic>
      <p:pic>
        <p:nvPicPr>
          <p:cNvPr id="7" name="Picture 6" descr="A picture containing red, building, sitting, light&#10;&#10;Description automatically generated">
            <a:extLst>
              <a:ext uri="{FF2B5EF4-FFF2-40B4-BE49-F238E27FC236}">
                <a16:creationId xmlns:a16="http://schemas.microsoft.com/office/drawing/2014/main" xmlns="" id="{C73ACC34-B916-4314-8B36-E71C0D85C8DB}"/>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l="8939" r="14734" b="-1"/>
          <a:stretch/>
        </p:blipFill>
        <p:spPr>
          <a:xfrm>
            <a:off x="7816897" y="1584494"/>
            <a:ext cx="4375105" cy="5273507"/>
          </a:xfrm>
          <a:custGeom>
            <a:avLst/>
            <a:gdLst/>
            <a:ahLst/>
            <a:cxnLst/>
            <a:rect l="l" t="t" r="r" b="b"/>
            <a:pathLst>
              <a:path w="4375105" h="5273507">
                <a:moveTo>
                  <a:pt x="2921508" y="0"/>
                </a:moveTo>
                <a:cubicBezTo>
                  <a:pt x="3425728" y="0"/>
                  <a:pt x="3900114" y="127735"/>
                  <a:pt x="4314072" y="352611"/>
                </a:cubicBezTo>
                <a:lnTo>
                  <a:pt x="4375105" y="389689"/>
                </a:lnTo>
                <a:lnTo>
                  <a:pt x="4375105" y="5273507"/>
                </a:lnTo>
                <a:lnTo>
                  <a:pt x="1193705" y="5273507"/>
                </a:lnTo>
                <a:lnTo>
                  <a:pt x="1063158" y="5175886"/>
                </a:lnTo>
                <a:cubicBezTo>
                  <a:pt x="413861" y="4640038"/>
                  <a:pt x="0" y="3829104"/>
                  <a:pt x="0" y="2921508"/>
                </a:cubicBezTo>
                <a:cubicBezTo>
                  <a:pt x="0" y="1308004"/>
                  <a:pt x="1308004" y="0"/>
                  <a:pt x="2921508" y="0"/>
                </a:cubicBezTo>
                <a:close/>
              </a:path>
            </a:pathLst>
          </a:custGeom>
        </p:spPr>
      </p:pic>
    </p:spTree>
    <p:extLst>
      <p:ext uri="{BB962C8B-B14F-4D97-AF65-F5344CB8AC3E}">
        <p14:creationId xmlns:p14="http://schemas.microsoft.com/office/powerpoint/2010/main" val="419063367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1B2258F-86CA-4D4D-8270-BC05FCDEBF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food, sitting, remote, bed&#10;&#10;Description automatically generated">
            <a:extLst>
              <a:ext uri="{FF2B5EF4-FFF2-40B4-BE49-F238E27FC236}">
                <a16:creationId xmlns:a16="http://schemas.microsoft.com/office/drawing/2014/main" xmlns="" id="{341D63BE-8887-4A9C-89A3-7E6D1DAFB505}"/>
              </a:ext>
            </a:extLst>
          </p:cNvPr>
          <p:cNvPicPr>
            <a:picLocks noChangeAspect="1"/>
          </p:cNvPicPr>
          <p:nvPr/>
        </p:nvPicPr>
        <p:blipFill rotWithShape="1">
          <a:blip r:embed="rId2">
            <a:alphaModFix amt="50000"/>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t="4167" b="11246"/>
          <a:stretch/>
        </p:blipFill>
        <p:spPr>
          <a:xfrm>
            <a:off x="20" y="1"/>
            <a:ext cx="12191980" cy="6857999"/>
          </a:xfrm>
          <a:prstGeom prst="rect">
            <a:avLst/>
          </a:prstGeom>
        </p:spPr>
      </p:pic>
      <p:sp>
        <p:nvSpPr>
          <p:cNvPr id="2" name="Title 1"/>
          <p:cNvSpPr>
            <a:spLocks noGrp="1"/>
          </p:cNvSpPr>
          <p:nvPr>
            <p:ph type="title"/>
          </p:nvPr>
        </p:nvSpPr>
        <p:spPr>
          <a:xfrm>
            <a:off x="1524000" y="1607554"/>
            <a:ext cx="9144000" cy="2900518"/>
          </a:xfrm>
        </p:spPr>
        <p:txBody>
          <a:bodyPr vert="horz" lIns="91440" tIns="45720" rIns="91440" bIns="45720" rtlCol="0" anchor="b">
            <a:normAutofit/>
          </a:bodyPr>
          <a:lstStyle/>
          <a:p>
            <a:pPr defTabSz="914400">
              <a:lnSpc>
                <a:spcPct val="90000"/>
              </a:lnSpc>
            </a:pPr>
            <a:r>
              <a:rPr lang="en-US" sz="3800" dirty="0">
                <a:solidFill>
                  <a:srgbClr val="FFFFFF"/>
                </a:solidFill>
              </a:rPr>
              <a:t> - Ask them if you can pray for them to be open to God.</a:t>
            </a:r>
            <a:br>
              <a:rPr lang="en-US" sz="3800" dirty="0">
                <a:solidFill>
                  <a:srgbClr val="FFFFFF"/>
                </a:solidFill>
              </a:rPr>
            </a:br>
            <a:r>
              <a:rPr lang="en-US" sz="3800" dirty="0">
                <a:solidFill>
                  <a:srgbClr val="FFFFFF"/>
                </a:solidFill>
              </a:rPr>
              <a:t>-  Ask them if they would be willing to pray themselves and acknowledge their openness to God.</a:t>
            </a:r>
          </a:p>
        </p:txBody>
      </p:sp>
      <p:pic>
        <p:nvPicPr>
          <p:cNvPr id="6" name="Picture 5" descr="A picture containing red, building, sitting, light&#10;&#10;Description automatically generated">
            <a:extLst>
              <a:ext uri="{FF2B5EF4-FFF2-40B4-BE49-F238E27FC236}">
                <a16:creationId xmlns:a16="http://schemas.microsoft.com/office/drawing/2014/main" xmlns="" id="{7E5104CE-2403-498E-8835-2090F5C27B17}"/>
              </a:ext>
            </a:extLst>
          </p:cNvPr>
          <p:cNvPicPr>
            <a:picLocks noChangeAspect="1"/>
          </p:cNvPicPr>
          <p:nvPr/>
        </p:nvPicPr>
        <p:blipFill>
          <a:blip r:embed="rId4">
            <a:alphaModFix amt="50000"/>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a:off x="9816359" y="4132130"/>
            <a:ext cx="2292295" cy="2108733"/>
          </a:xfrm>
          <a:prstGeom prst="rect">
            <a:avLst/>
          </a:prstGeom>
          <a:ln>
            <a:noFill/>
          </a:ln>
          <a:effectLst>
            <a:softEdge rad="112500"/>
          </a:effectLst>
        </p:spPr>
      </p:pic>
    </p:spTree>
    <p:extLst>
      <p:ext uri="{BB962C8B-B14F-4D97-AF65-F5344CB8AC3E}">
        <p14:creationId xmlns:p14="http://schemas.microsoft.com/office/powerpoint/2010/main" val="187497364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0671A8AE-40A1-4631-A6B8-581AFF0654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light&#10;&#10;Description automatically generated">
            <a:extLst>
              <a:ext uri="{FF2B5EF4-FFF2-40B4-BE49-F238E27FC236}">
                <a16:creationId xmlns:a16="http://schemas.microsoft.com/office/drawing/2014/main" xmlns="" id="{006A4CD8-27CA-47AE-A131-B15D249E9145}"/>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t="8459" r="19563" b="631"/>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xmlns="" id="{AB58EF07-17C2-48CF-ABB0-EEF1F17CB8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7980" y="261258"/>
            <a:ext cx="5241685" cy="5971059"/>
          </a:xfrm>
        </p:spPr>
        <p:txBody>
          <a:bodyPr vert="horz" lIns="91440" tIns="45720" rIns="91440" bIns="45720" rtlCol="0" anchor="b">
            <a:normAutofit fontScale="90000"/>
          </a:bodyPr>
          <a:lstStyle/>
          <a:p>
            <a:pPr algn="l" defTabSz="914400">
              <a:lnSpc>
                <a:spcPct val="90000"/>
              </a:lnSpc>
            </a:pPr>
            <a:r>
              <a:rPr lang="en-US" sz="1900" dirty="0"/>
              <a:t> </a:t>
            </a:r>
            <a:r>
              <a:rPr lang="en-US" sz="3200" dirty="0"/>
              <a:t>“One very simple and nonthreatening way to help foster trust, curiosity, and openness is Eucharistic Adoration…a form of evangelization particularly suited to the postmodern mind-set… It is an ideal form of devotion for the non-devout…A Spiritual Radiation Therapy’’ because it: places the soul in the direct presence of Jesus Christ in the trust that he will act if we leave the door open to the merest crack.’’ </a:t>
            </a:r>
            <a:r>
              <a:rPr lang="en-US" sz="1900" dirty="0"/>
              <a:t>p. 164</a:t>
            </a:r>
          </a:p>
        </p:txBody>
      </p:sp>
      <p:sp>
        <p:nvSpPr>
          <p:cNvPr id="13" name="Rectangle 12">
            <a:extLst>
              <a:ext uri="{FF2B5EF4-FFF2-40B4-BE49-F238E27FC236}">
                <a16:creationId xmlns:a16="http://schemas.microsoft.com/office/drawing/2014/main" xmlns=""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xmlns=""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117067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 name="Freeform: Shape 56">
            <a:extLst>
              <a:ext uri="{FF2B5EF4-FFF2-40B4-BE49-F238E27FC236}">
                <a16:creationId xmlns:a16="http://schemas.microsoft.com/office/drawing/2014/main" xmlns="" id="{6DB7ADBC-26DA-450D-A8BF-E1ACCB4663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70234" y="0"/>
            <a:ext cx="6488456" cy="3036711"/>
          </a:xfrm>
          <a:custGeom>
            <a:avLst/>
            <a:gdLst>
              <a:gd name="connsiteX0" fmla="*/ 0 w 6488456"/>
              <a:gd name="connsiteY0" fmla="*/ 0 h 3036711"/>
              <a:gd name="connsiteX1" fmla="*/ 6488456 w 6488456"/>
              <a:gd name="connsiteY1" fmla="*/ 0 h 3036711"/>
              <a:gd name="connsiteX2" fmla="*/ 6482686 w 6488456"/>
              <a:gd name="connsiteY2" fmla="*/ 114279 h 3036711"/>
              <a:gd name="connsiteX3" fmla="*/ 3244228 w 6488456"/>
              <a:gd name="connsiteY3" fmla="*/ 3036711 h 3036711"/>
              <a:gd name="connsiteX4" fmla="*/ 5771 w 6488456"/>
              <a:gd name="connsiteY4" fmla="*/ 114279 h 3036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8456" h="3036711">
                <a:moveTo>
                  <a:pt x="0" y="0"/>
                </a:moveTo>
                <a:lnTo>
                  <a:pt x="6488456" y="0"/>
                </a:lnTo>
                <a:lnTo>
                  <a:pt x="6482686" y="114279"/>
                </a:lnTo>
                <a:cubicBezTo>
                  <a:pt x="6315984" y="1755766"/>
                  <a:pt x="4929697" y="3036711"/>
                  <a:pt x="3244228" y="3036711"/>
                </a:cubicBezTo>
                <a:cubicBezTo>
                  <a:pt x="1558760" y="3036711"/>
                  <a:pt x="172473" y="1755766"/>
                  <a:pt x="5771" y="114279"/>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Freeform: Shape 58">
            <a:extLst>
              <a:ext uri="{FF2B5EF4-FFF2-40B4-BE49-F238E27FC236}">
                <a16:creationId xmlns:a16="http://schemas.microsoft.com/office/drawing/2014/main" xmlns="" id="{5E3C0EDB-60D3-4CEF-8B80-C6D01E08DE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900758"/>
            <a:ext cx="5198011" cy="3957242"/>
          </a:xfrm>
          <a:custGeom>
            <a:avLst/>
            <a:gdLst>
              <a:gd name="connsiteX0" fmla="*/ 1942747 w 5198011"/>
              <a:gd name="connsiteY0" fmla="*/ 0 h 3957242"/>
              <a:gd name="connsiteX1" fmla="*/ 5198011 w 5198011"/>
              <a:gd name="connsiteY1" fmla="*/ 3255264 h 3957242"/>
              <a:gd name="connsiteX2" fmla="*/ 5131876 w 5198011"/>
              <a:gd name="connsiteY2" fmla="*/ 3911314 h 3957242"/>
              <a:gd name="connsiteX3" fmla="*/ 5120066 w 5198011"/>
              <a:gd name="connsiteY3" fmla="*/ 3957242 h 3957242"/>
              <a:gd name="connsiteX4" fmla="*/ 0 w 5198011"/>
              <a:gd name="connsiteY4" fmla="*/ 3957242 h 3957242"/>
              <a:gd name="connsiteX5" fmla="*/ 0 w 5198011"/>
              <a:gd name="connsiteY5" fmla="*/ 647700 h 3957242"/>
              <a:gd name="connsiteX6" fmla="*/ 122698 w 5198011"/>
              <a:gd name="connsiteY6" fmla="*/ 555948 h 3957242"/>
              <a:gd name="connsiteX7" fmla="*/ 1942747 w 5198011"/>
              <a:gd name="connsiteY7" fmla="*/ 0 h 395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8011" h="3957242">
                <a:moveTo>
                  <a:pt x="1942747" y="0"/>
                </a:moveTo>
                <a:cubicBezTo>
                  <a:pt x="3740580" y="0"/>
                  <a:pt x="5198011" y="1457431"/>
                  <a:pt x="5198011" y="3255264"/>
                </a:cubicBezTo>
                <a:cubicBezTo>
                  <a:pt x="5198011" y="3479993"/>
                  <a:pt x="5175239" y="3699404"/>
                  <a:pt x="5131876" y="3911314"/>
                </a:cubicBezTo>
                <a:lnTo>
                  <a:pt x="5120066" y="3957242"/>
                </a:lnTo>
                <a:lnTo>
                  <a:pt x="0" y="3957242"/>
                </a:lnTo>
                <a:lnTo>
                  <a:pt x="0" y="647700"/>
                </a:lnTo>
                <a:lnTo>
                  <a:pt x="122698" y="555948"/>
                </a:lnTo>
                <a:cubicBezTo>
                  <a:pt x="642241" y="204951"/>
                  <a:pt x="1268560" y="0"/>
                  <a:pt x="1942747"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8" name="Freeform: Shape 60">
            <a:extLst>
              <a:ext uri="{FF2B5EF4-FFF2-40B4-BE49-F238E27FC236}">
                <a16:creationId xmlns:a16="http://schemas.microsoft.com/office/drawing/2014/main" xmlns="" id="{40C269CE-FB56-4D68-8CFB-1CFD5F3505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63375" y="500244"/>
            <a:ext cx="6428625" cy="6357756"/>
          </a:xfrm>
          <a:custGeom>
            <a:avLst/>
            <a:gdLst>
              <a:gd name="connsiteX0" fmla="*/ 4279392 w 6428625"/>
              <a:gd name="connsiteY0" fmla="*/ 0 h 6357756"/>
              <a:gd name="connsiteX1" fmla="*/ 6319204 w 6428625"/>
              <a:gd name="connsiteY1" fmla="*/ 516500 h 6357756"/>
              <a:gd name="connsiteX2" fmla="*/ 6428625 w 6428625"/>
              <a:gd name="connsiteY2" fmla="*/ 579415 h 6357756"/>
              <a:gd name="connsiteX3" fmla="*/ 6428625 w 6428625"/>
              <a:gd name="connsiteY3" fmla="*/ 6357756 h 6357756"/>
              <a:gd name="connsiteX4" fmla="*/ 539921 w 6428625"/>
              <a:gd name="connsiteY4" fmla="*/ 6357756 h 6357756"/>
              <a:gd name="connsiteX5" fmla="*/ 516500 w 6428625"/>
              <a:gd name="connsiteY5" fmla="*/ 6319205 h 6357756"/>
              <a:gd name="connsiteX6" fmla="*/ 0 w 6428625"/>
              <a:gd name="connsiteY6" fmla="*/ 4279392 h 6357756"/>
              <a:gd name="connsiteX7" fmla="*/ 4279392 w 6428625"/>
              <a:gd name="connsiteY7" fmla="*/ 0 h 635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28625" h="6357756">
                <a:moveTo>
                  <a:pt x="4279392" y="0"/>
                </a:moveTo>
                <a:cubicBezTo>
                  <a:pt x="5017968" y="0"/>
                  <a:pt x="5712843" y="187105"/>
                  <a:pt x="6319204" y="516500"/>
                </a:cubicBezTo>
                <a:lnTo>
                  <a:pt x="6428625" y="579415"/>
                </a:lnTo>
                <a:lnTo>
                  <a:pt x="6428625" y="6357756"/>
                </a:lnTo>
                <a:lnTo>
                  <a:pt x="539921" y="6357756"/>
                </a:lnTo>
                <a:lnTo>
                  <a:pt x="516500" y="6319205"/>
                </a:lnTo>
                <a:cubicBezTo>
                  <a:pt x="187105" y="5712844"/>
                  <a:pt x="0" y="5017968"/>
                  <a:pt x="0" y="4279392"/>
                </a:cubicBezTo>
                <a:cubicBezTo>
                  <a:pt x="0" y="1915949"/>
                  <a:pt x="1915949" y="0"/>
                  <a:pt x="4279392"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2">
            <a:extLst>
              <a:ext uri="{FF2B5EF4-FFF2-40B4-BE49-F238E27FC236}">
                <a16:creationId xmlns:a16="http://schemas.microsoft.com/office/drawing/2014/main" xmlns="" id="{A6ED7E7F-75F7-4581-A930-C4DEBC2A841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927967" y="664836"/>
            <a:ext cx="6264033" cy="6193164"/>
          </a:xfrm>
          <a:custGeom>
            <a:avLst/>
            <a:gdLst>
              <a:gd name="connsiteX0" fmla="*/ 4114800 w 6264033"/>
              <a:gd name="connsiteY0" fmla="*/ 0 h 6193164"/>
              <a:gd name="connsiteX1" fmla="*/ 6248473 w 6264033"/>
              <a:gd name="connsiteY1" fmla="*/ 595714 h 6193164"/>
              <a:gd name="connsiteX2" fmla="*/ 6264033 w 6264033"/>
              <a:gd name="connsiteY2" fmla="*/ 605689 h 6193164"/>
              <a:gd name="connsiteX3" fmla="*/ 6264033 w 6264033"/>
              <a:gd name="connsiteY3" fmla="*/ 6193164 h 6193164"/>
              <a:gd name="connsiteX4" fmla="*/ 567718 w 6264033"/>
              <a:gd name="connsiteY4" fmla="*/ 6193164 h 6193164"/>
              <a:gd name="connsiteX5" fmla="*/ 496635 w 6264033"/>
              <a:gd name="connsiteY5" fmla="*/ 6076158 h 6193164"/>
              <a:gd name="connsiteX6" fmla="*/ 0 w 6264033"/>
              <a:gd name="connsiteY6" fmla="*/ 4114800 h 6193164"/>
              <a:gd name="connsiteX7" fmla="*/ 4114800 w 6264033"/>
              <a:gd name="connsiteY7" fmla="*/ 0 h 619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64033" h="6193164">
                <a:moveTo>
                  <a:pt x="4114800" y="0"/>
                </a:moveTo>
                <a:cubicBezTo>
                  <a:pt x="4895986" y="0"/>
                  <a:pt x="5626328" y="217689"/>
                  <a:pt x="6248473" y="595714"/>
                </a:cubicBezTo>
                <a:lnTo>
                  <a:pt x="6264033" y="605689"/>
                </a:lnTo>
                <a:lnTo>
                  <a:pt x="6264033" y="6193164"/>
                </a:lnTo>
                <a:lnTo>
                  <a:pt x="567718" y="6193164"/>
                </a:lnTo>
                <a:lnTo>
                  <a:pt x="496635" y="6076158"/>
                </a:lnTo>
                <a:cubicBezTo>
                  <a:pt x="179909" y="5493119"/>
                  <a:pt x="0" y="4824969"/>
                  <a:pt x="0" y="4114800"/>
                </a:cubicBezTo>
                <a:cubicBezTo>
                  <a:pt x="0" y="1842259"/>
                  <a:pt x="1842259" y="0"/>
                  <a:pt x="4114800" y="0"/>
                </a:cubicBezTo>
                <a:close/>
              </a:path>
            </a:pathLst>
          </a:custGeom>
          <a:solidFill>
            <a:srgbClr val="782F1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718041" y="1483567"/>
            <a:ext cx="5324152" cy="4874189"/>
          </a:xfrm>
        </p:spPr>
        <p:txBody>
          <a:bodyPr vert="horz" lIns="91440" tIns="45720" rIns="91440" bIns="45720" rtlCol="0" anchor="b">
            <a:normAutofit/>
          </a:bodyPr>
          <a:lstStyle/>
          <a:p>
            <a:pPr defTabSz="914400">
              <a:lnSpc>
                <a:spcPct val="90000"/>
              </a:lnSpc>
            </a:pPr>
            <a:r>
              <a:rPr lang="en-US" sz="2800" kern="1200" dirty="0">
                <a:solidFill>
                  <a:srgbClr val="FFFF00"/>
                </a:solidFill>
                <a:latin typeface="+mj-lt"/>
                <a:ea typeface="+mj-ea"/>
                <a:cs typeface="+mj-cs"/>
              </a:rPr>
              <a:t>Catechism </a:t>
            </a:r>
            <a:r>
              <a:rPr lang="en-US" sz="2800" kern="1200" dirty="0">
                <a:solidFill>
                  <a:srgbClr val="FFFFFF"/>
                </a:solidFill>
                <a:latin typeface="+mj-lt"/>
                <a:ea typeface="+mj-ea"/>
                <a:cs typeface="+mj-cs"/>
              </a:rPr>
              <a:t>should be focused on Jesus.</a:t>
            </a:r>
            <a:br>
              <a:rPr lang="en-US" sz="2800" kern="1200" dirty="0">
                <a:solidFill>
                  <a:srgbClr val="FFFFFF"/>
                </a:solidFill>
                <a:latin typeface="+mj-lt"/>
                <a:ea typeface="+mj-ea"/>
                <a:cs typeface="+mj-cs"/>
              </a:rPr>
            </a:br>
            <a:r>
              <a:rPr lang="en-US" sz="2800" kern="1200" dirty="0">
                <a:solidFill>
                  <a:srgbClr val="FFFFFF"/>
                </a:solidFill>
                <a:latin typeface="+mj-lt"/>
                <a:ea typeface="+mj-ea"/>
                <a:cs typeface="+mj-cs"/>
              </a:rPr>
              <a:t>So it is necessary to help people establish a relationship with Jesus. For this we ourselves have to have a relationship with Christ in the first place.</a:t>
            </a:r>
            <a:br>
              <a:rPr lang="en-US" sz="2800" kern="1200" dirty="0">
                <a:solidFill>
                  <a:srgbClr val="FFFFFF"/>
                </a:solidFill>
                <a:latin typeface="+mj-lt"/>
                <a:ea typeface="+mj-ea"/>
                <a:cs typeface="+mj-cs"/>
              </a:rPr>
            </a:br>
            <a:r>
              <a:rPr lang="en-US" sz="2800" kern="1200" dirty="0">
                <a:solidFill>
                  <a:srgbClr val="FFFFFF"/>
                </a:solidFill>
                <a:latin typeface="+mj-lt"/>
                <a:ea typeface="+mj-ea"/>
                <a:cs typeface="+mj-cs"/>
              </a:rPr>
              <a:t>Then we need to talk about Christ and our relationship with him.</a:t>
            </a:r>
            <a:br>
              <a:rPr lang="en-US" sz="2800" kern="1200" dirty="0">
                <a:solidFill>
                  <a:srgbClr val="FFFFFF"/>
                </a:solidFill>
                <a:latin typeface="+mj-lt"/>
                <a:ea typeface="+mj-ea"/>
                <a:cs typeface="+mj-cs"/>
              </a:rPr>
            </a:br>
            <a:r>
              <a:rPr lang="en-US" sz="2800" kern="1200" dirty="0">
                <a:solidFill>
                  <a:srgbClr val="FFFFFF"/>
                </a:solidFill>
                <a:latin typeface="+mj-lt"/>
                <a:ea typeface="+mj-ea"/>
                <a:cs typeface="+mj-cs"/>
              </a:rPr>
              <a:t>We need to bring people to a point that he or she, cut to the heart, asks, ‘What shall I do?’ </a:t>
            </a:r>
            <a:r>
              <a:rPr lang="en-US" sz="1500" kern="1200" dirty="0">
                <a:solidFill>
                  <a:srgbClr val="FFFFFF"/>
                </a:solidFill>
                <a:latin typeface="+mj-lt"/>
                <a:ea typeface="+mj-ea"/>
                <a:cs typeface="+mj-cs"/>
              </a:rPr>
              <a:t>pp. 167-169</a:t>
            </a:r>
          </a:p>
        </p:txBody>
      </p:sp>
      <p:pic>
        <p:nvPicPr>
          <p:cNvPr id="4" name="Picture 3" descr="A group of people in a room&#10;&#10;Description automatically generated">
            <a:extLst>
              <a:ext uri="{FF2B5EF4-FFF2-40B4-BE49-F238E27FC236}">
                <a16:creationId xmlns:a16="http://schemas.microsoft.com/office/drawing/2014/main" xmlns="" id="{FA04B67B-B584-4DE4-ADBF-A5CBB13EFC27}"/>
              </a:ext>
            </a:extLst>
          </p:cNvPr>
          <p:cNvPicPr>
            <a:picLocks noChangeAspect="1"/>
          </p:cNvPicPr>
          <p:nvPr/>
        </p:nvPicPr>
        <p:blipFill rotWithShape="1">
          <a:blip r:embed="rId2">
            <a:extLst>
              <a:ext uri="{28A0092B-C50C-407E-A947-70E740481C1C}">
                <a14:useLocalDpi xmlns:a14="http://schemas.microsoft.com/office/drawing/2010/main" val="0"/>
              </a:ext>
            </a:extLst>
          </a:blip>
          <a:srcRect t="17261" r="2" b="9288"/>
          <a:stretch/>
        </p:blipFill>
        <p:spPr>
          <a:xfrm>
            <a:off x="979868" y="10"/>
            <a:ext cx="6069184" cy="2839773"/>
          </a:xfrm>
          <a:custGeom>
            <a:avLst/>
            <a:gdLst/>
            <a:ahLst/>
            <a:cxnLst/>
            <a:rect l="l" t="t" r="r" b="b"/>
            <a:pathLst>
              <a:path w="6069184" h="2839783">
                <a:moveTo>
                  <a:pt x="0" y="0"/>
                </a:moveTo>
                <a:lnTo>
                  <a:pt x="6069184" y="0"/>
                </a:lnTo>
                <a:lnTo>
                  <a:pt x="6063824" y="106160"/>
                </a:lnTo>
                <a:cubicBezTo>
                  <a:pt x="5907892" y="1641596"/>
                  <a:pt x="4611168" y="2839783"/>
                  <a:pt x="3034592" y="2839783"/>
                </a:cubicBezTo>
                <a:cubicBezTo>
                  <a:pt x="1458016" y="2839783"/>
                  <a:pt x="161293" y="1641596"/>
                  <a:pt x="5361" y="106160"/>
                </a:cubicBezTo>
                <a:close/>
              </a:path>
            </a:pathLst>
          </a:custGeom>
        </p:spPr>
      </p:pic>
      <p:pic>
        <p:nvPicPr>
          <p:cNvPr id="6" name="Picture 5" descr="A person wearing a mask posing for the camera&#10;&#10;Description automatically generated">
            <a:extLst>
              <a:ext uri="{FF2B5EF4-FFF2-40B4-BE49-F238E27FC236}">
                <a16:creationId xmlns:a16="http://schemas.microsoft.com/office/drawing/2014/main" xmlns="" id="{0A052230-9E6F-4B59-B08F-46D6E32068E8}"/>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l="21963" r="-2" b="-2"/>
          <a:stretch/>
        </p:blipFill>
        <p:spPr>
          <a:xfrm>
            <a:off x="3" y="3124786"/>
            <a:ext cx="5001415" cy="3733214"/>
          </a:xfrm>
          <a:custGeom>
            <a:avLst/>
            <a:gdLst/>
            <a:ahLst/>
            <a:cxnLst/>
            <a:rect l="l" t="t" r="r" b="b"/>
            <a:pathLst>
              <a:path w="5001415" h="3733214">
                <a:moveTo>
                  <a:pt x="1956463" y="0"/>
                </a:moveTo>
                <a:cubicBezTo>
                  <a:pt x="3638144" y="0"/>
                  <a:pt x="5001415" y="1363271"/>
                  <a:pt x="5001415" y="3044952"/>
                </a:cubicBezTo>
                <a:cubicBezTo>
                  <a:pt x="5001415" y="3255162"/>
                  <a:pt x="4980114" y="3460397"/>
                  <a:pt x="4939553" y="3658617"/>
                </a:cubicBezTo>
                <a:lnTo>
                  <a:pt x="4920372" y="3733214"/>
                </a:lnTo>
                <a:lnTo>
                  <a:pt x="0" y="3733214"/>
                </a:lnTo>
                <a:lnTo>
                  <a:pt x="0" y="713124"/>
                </a:lnTo>
                <a:lnTo>
                  <a:pt x="19591" y="695319"/>
                </a:lnTo>
                <a:cubicBezTo>
                  <a:pt x="545938" y="260939"/>
                  <a:pt x="1220728" y="0"/>
                  <a:pt x="1956463" y="0"/>
                </a:cubicBezTo>
                <a:close/>
              </a:path>
            </a:pathLst>
          </a:custGeom>
        </p:spPr>
      </p:pic>
    </p:spTree>
    <p:extLst>
      <p:ext uri="{BB962C8B-B14F-4D97-AF65-F5344CB8AC3E}">
        <p14:creationId xmlns:p14="http://schemas.microsoft.com/office/powerpoint/2010/main" val="34940493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xmlns="" id="{1D50F262-343C-4101-AB3C-9DA1072F73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building, window&#10;&#10;Description automatically generated">
            <a:extLst>
              <a:ext uri="{FF2B5EF4-FFF2-40B4-BE49-F238E27FC236}">
                <a16:creationId xmlns:a16="http://schemas.microsoft.com/office/drawing/2014/main" xmlns="" id="{E20AE43C-ADFD-428A-8C34-2F9F9A633CC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r="7190"/>
          <a:stretch/>
        </p:blipFill>
        <p:spPr>
          <a:xfrm>
            <a:off x="7816130" y="-2"/>
            <a:ext cx="4375870" cy="6858000"/>
          </a:xfrm>
          <a:custGeom>
            <a:avLst/>
            <a:gdLst/>
            <a:ahLst/>
            <a:cxnLst/>
            <a:rect l="l" t="t" r="r" b="b"/>
            <a:pathLst>
              <a:path w="4375870" h="6858000">
                <a:moveTo>
                  <a:pt x="4441" y="0"/>
                </a:moveTo>
                <a:lnTo>
                  <a:pt x="4375870" y="0"/>
                </a:lnTo>
                <a:lnTo>
                  <a:pt x="4375870" y="23"/>
                </a:lnTo>
                <a:lnTo>
                  <a:pt x="4375870" y="6858000"/>
                </a:lnTo>
                <a:lnTo>
                  <a:pt x="0" y="6858000"/>
                </a:lnTo>
                <a:lnTo>
                  <a:pt x="106674" y="6638378"/>
                </a:lnTo>
                <a:cubicBezTo>
                  <a:pt x="530028" y="5720938"/>
                  <a:pt x="777229" y="4614948"/>
                  <a:pt x="777229" y="3424428"/>
                </a:cubicBezTo>
                <a:cubicBezTo>
                  <a:pt x="777229" y="2233909"/>
                  <a:pt x="530028" y="1127919"/>
                  <a:pt x="106674" y="210478"/>
                </a:cubicBezTo>
                <a:close/>
              </a:path>
            </a:pathLst>
          </a:custGeom>
        </p:spPr>
      </p:pic>
      <p:pic>
        <p:nvPicPr>
          <p:cNvPr id="4" name="Picture 3" descr="A picture containing brown, young, group, holding&#10;&#10;Description automatically generated">
            <a:extLst>
              <a:ext uri="{FF2B5EF4-FFF2-40B4-BE49-F238E27FC236}">
                <a16:creationId xmlns:a16="http://schemas.microsoft.com/office/drawing/2014/main" xmlns="" id="{DD0C7F3B-3809-4A1C-866D-6B9F6909EEB9}"/>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rcRect r="2941"/>
          <a:stretch/>
        </p:blipFill>
        <p:spPr>
          <a:xfrm>
            <a:off x="3595404" y="33"/>
            <a:ext cx="4942298" cy="6857999"/>
          </a:xfrm>
          <a:custGeom>
            <a:avLst/>
            <a:gdLst/>
            <a:ahLst/>
            <a:cxnLst/>
            <a:rect l="l" t="t" r="r" b="b"/>
            <a:pathLst>
              <a:path w="4942298" h="6857999">
                <a:moveTo>
                  <a:pt x="0" y="0"/>
                </a:moveTo>
                <a:lnTo>
                  <a:pt x="4164238" y="0"/>
                </a:lnTo>
                <a:lnTo>
                  <a:pt x="4271743" y="210478"/>
                </a:lnTo>
                <a:cubicBezTo>
                  <a:pt x="4695097" y="1127919"/>
                  <a:pt x="4942298" y="2233909"/>
                  <a:pt x="4942298" y="3424428"/>
                </a:cubicBezTo>
                <a:cubicBezTo>
                  <a:pt x="4942298" y="4614948"/>
                  <a:pt x="4695097" y="5720938"/>
                  <a:pt x="4271743" y="6638378"/>
                </a:cubicBezTo>
                <a:lnTo>
                  <a:pt x="4159568" y="6857999"/>
                </a:lnTo>
                <a:lnTo>
                  <a:pt x="49488" y="6857999"/>
                </a:lnTo>
                <a:lnTo>
                  <a:pt x="119616" y="6721637"/>
                </a:lnTo>
                <a:cubicBezTo>
                  <a:pt x="540124" y="5863919"/>
                  <a:pt x="796416" y="4724528"/>
                  <a:pt x="796416" y="3474162"/>
                </a:cubicBezTo>
                <a:cubicBezTo>
                  <a:pt x="796416" y="2140439"/>
                  <a:pt x="504812" y="932979"/>
                  <a:pt x="33352" y="58950"/>
                </a:cubicBezTo>
                <a:close/>
              </a:path>
            </a:pathLst>
          </a:custGeom>
        </p:spPr>
      </p:pic>
      <p:sp useBgFill="1">
        <p:nvSpPr>
          <p:cNvPr id="18" name="Freeform: Shape 17">
            <a:extLst>
              <a:ext uri="{FF2B5EF4-FFF2-40B4-BE49-F238E27FC236}">
                <a16:creationId xmlns:a16="http://schemas.microsoft.com/office/drawing/2014/main" xmlns="" id="{6A0924B3-0260-445E-AFD7-9533C0D1B3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397136" cy="6858000"/>
          </a:xfrm>
          <a:custGeom>
            <a:avLst/>
            <a:gdLst>
              <a:gd name="connsiteX0" fmla="*/ 0 w 4397136"/>
              <a:gd name="connsiteY0" fmla="*/ 0 h 6858000"/>
              <a:gd name="connsiteX1" fmla="*/ 3599069 w 4397136"/>
              <a:gd name="connsiteY1" fmla="*/ 0 h 6858000"/>
              <a:gd name="connsiteX2" fmla="*/ 3634072 w 4397136"/>
              <a:gd name="connsiteY2" fmla="*/ 58977 h 6858000"/>
              <a:gd name="connsiteX3" fmla="*/ 4397136 w 4397136"/>
              <a:gd name="connsiteY3" fmla="*/ 3474189 h 6858000"/>
              <a:gd name="connsiteX4" fmla="*/ 3802221 w 4397136"/>
              <a:gd name="connsiteY4" fmla="*/ 6546415 h 6858000"/>
              <a:gd name="connsiteX5" fmla="*/ 3649466 w 4397136"/>
              <a:gd name="connsiteY5" fmla="*/ 6858000 h 6858000"/>
              <a:gd name="connsiteX6" fmla="*/ 0 w 439713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7136" h="6858000">
                <a:moveTo>
                  <a:pt x="0" y="0"/>
                </a:moveTo>
                <a:lnTo>
                  <a:pt x="3599069" y="0"/>
                </a:lnTo>
                <a:lnTo>
                  <a:pt x="3634072" y="58977"/>
                </a:lnTo>
                <a:cubicBezTo>
                  <a:pt x="4105532" y="933006"/>
                  <a:pt x="4397136" y="2140466"/>
                  <a:pt x="4397136" y="3474189"/>
                </a:cubicBezTo>
                <a:cubicBezTo>
                  <a:pt x="4397136" y="4641197"/>
                  <a:pt x="4173877" y="5711534"/>
                  <a:pt x="3802221" y="6546415"/>
                </a:cubicBezTo>
                <a:lnTo>
                  <a:pt x="3649466"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Freeform: Shape 19">
            <a:extLst>
              <a:ext uri="{FF2B5EF4-FFF2-40B4-BE49-F238E27FC236}">
                <a16:creationId xmlns:a16="http://schemas.microsoft.com/office/drawing/2014/main" xmlns="" id="{7C34E8CB-B972-4A94-8469-315C10C2AA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386504" cy="6858000"/>
          </a:xfrm>
          <a:custGeom>
            <a:avLst/>
            <a:gdLst>
              <a:gd name="connsiteX0" fmla="*/ 0 w 4386504"/>
              <a:gd name="connsiteY0" fmla="*/ 0 h 6858000"/>
              <a:gd name="connsiteX1" fmla="*/ 3588437 w 4386504"/>
              <a:gd name="connsiteY1" fmla="*/ 0 h 6858000"/>
              <a:gd name="connsiteX2" fmla="*/ 3623440 w 4386504"/>
              <a:gd name="connsiteY2" fmla="*/ 58977 h 6858000"/>
              <a:gd name="connsiteX3" fmla="*/ 4386504 w 4386504"/>
              <a:gd name="connsiteY3" fmla="*/ 3474189 h 6858000"/>
              <a:gd name="connsiteX4" fmla="*/ 3791589 w 4386504"/>
              <a:gd name="connsiteY4" fmla="*/ 6546415 h 6858000"/>
              <a:gd name="connsiteX5" fmla="*/ 3638834 w 4386504"/>
              <a:gd name="connsiteY5" fmla="*/ 6858000 h 6858000"/>
              <a:gd name="connsiteX6" fmla="*/ 0 w 438650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6504" h="6858000">
                <a:moveTo>
                  <a:pt x="0" y="0"/>
                </a:moveTo>
                <a:lnTo>
                  <a:pt x="3588437" y="0"/>
                </a:lnTo>
                <a:lnTo>
                  <a:pt x="3623440" y="58977"/>
                </a:lnTo>
                <a:cubicBezTo>
                  <a:pt x="4094900" y="933006"/>
                  <a:pt x="4386504" y="2140466"/>
                  <a:pt x="4386504" y="3474189"/>
                </a:cubicBezTo>
                <a:cubicBezTo>
                  <a:pt x="4386504" y="4641197"/>
                  <a:pt x="4163245" y="5711534"/>
                  <a:pt x="3791589" y="6546415"/>
                </a:cubicBezTo>
                <a:lnTo>
                  <a:pt x="363883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11967" y="625683"/>
            <a:ext cx="3741911" cy="5775117"/>
          </a:xfrm>
        </p:spPr>
        <p:txBody>
          <a:bodyPr vert="horz" lIns="91440" tIns="45720" rIns="91440" bIns="45720" rtlCol="0" anchor="b">
            <a:normAutofit/>
          </a:bodyPr>
          <a:lstStyle/>
          <a:p>
            <a:pPr algn="l" defTabSz="914400">
              <a:lnSpc>
                <a:spcPct val="90000"/>
              </a:lnSpc>
            </a:pPr>
            <a:r>
              <a:rPr lang="en-US" sz="3600" kern="1200" dirty="0">
                <a:solidFill>
                  <a:schemeClr val="tx1"/>
                </a:solidFill>
                <a:latin typeface="+mj-lt"/>
                <a:ea typeface="+mj-ea"/>
                <a:cs typeface="+mj-cs"/>
              </a:rPr>
              <a:t>Our response should be as Peter’s: ‘Repent, and be </a:t>
            </a:r>
            <a:r>
              <a:rPr lang="en-US" sz="3600" kern="1200" dirty="0" err="1">
                <a:solidFill>
                  <a:schemeClr val="tx1"/>
                </a:solidFill>
                <a:latin typeface="+mj-lt"/>
                <a:ea typeface="+mj-ea"/>
                <a:cs typeface="+mj-cs"/>
              </a:rPr>
              <a:t>baptised</a:t>
            </a:r>
            <a:r>
              <a:rPr lang="en-US" sz="3600" kern="1200" dirty="0">
                <a:solidFill>
                  <a:schemeClr val="tx1"/>
                </a:solidFill>
                <a:latin typeface="+mj-lt"/>
                <a:ea typeface="+mj-ea"/>
                <a:cs typeface="+mj-cs"/>
              </a:rPr>
              <a:t>!’ </a:t>
            </a:r>
            <a:br>
              <a:rPr lang="en-US" sz="3600" kern="1200" dirty="0">
                <a:solidFill>
                  <a:schemeClr val="tx1"/>
                </a:solidFill>
                <a:latin typeface="+mj-lt"/>
                <a:ea typeface="+mj-ea"/>
                <a:cs typeface="+mj-cs"/>
              </a:rPr>
            </a:br>
            <a:r>
              <a:rPr lang="en-US" sz="3600" kern="1200" dirty="0">
                <a:solidFill>
                  <a:schemeClr val="tx1"/>
                </a:solidFill>
                <a:latin typeface="+mj-lt"/>
                <a:ea typeface="+mj-ea"/>
                <a:cs typeface="+mj-cs"/>
              </a:rPr>
              <a:t>(Acts 2:37-38)</a:t>
            </a:r>
            <a:br>
              <a:rPr lang="en-US" sz="3600" kern="1200" dirty="0">
                <a:solidFill>
                  <a:schemeClr val="tx1"/>
                </a:solidFill>
                <a:latin typeface="+mj-lt"/>
                <a:ea typeface="+mj-ea"/>
                <a:cs typeface="+mj-cs"/>
              </a:rPr>
            </a:br>
            <a:r>
              <a:rPr lang="en-US" sz="3600" kern="1200" dirty="0">
                <a:solidFill>
                  <a:schemeClr val="tx1"/>
                </a:solidFill>
                <a:latin typeface="+mj-lt"/>
                <a:ea typeface="+mj-ea"/>
                <a:cs typeface="+mj-cs"/>
              </a:rPr>
              <a:t>Or if the person has been </a:t>
            </a:r>
            <a:r>
              <a:rPr lang="en-US" sz="3600" kern="1200" dirty="0" err="1">
                <a:solidFill>
                  <a:schemeClr val="tx1"/>
                </a:solidFill>
                <a:latin typeface="+mj-lt"/>
                <a:ea typeface="+mj-ea"/>
                <a:cs typeface="+mj-cs"/>
              </a:rPr>
              <a:t>baptised</a:t>
            </a:r>
            <a:r>
              <a:rPr lang="en-US" sz="3600" kern="1200" dirty="0">
                <a:solidFill>
                  <a:schemeClr val="tx1"/>
                </a:solidFill>
                <a:latin typeface="+mj-lt"/>
                <a:ea typeface="+mj-ea"/>
                <a:cs typeface="+mj-cs"/>
              </a:rPr>
              <a:t> and is a lapsed Catholic: ‘Go to confession!’</a:t>
            </a:r>
            <a:r>
              <a:rPr lang="en-US" sz="2200" kern="1200" dirty="0">
                <a:solidFill>
                  <a:schemeClr val="tx1"/>
                </a:solidFill>
                <a:latin typeface="+mj-lt"/>
                <a:ea typeface="+mj-ea"/>
                <a:cs typeface="+mj-cs"/>
              </a:rPr>
              <a:t/>
            </a:r>
            <a:br>
              <a:rPr lang="en-US" sz="2200" kern="1200" dirty="0">
                <a:solidFill>
                  <a:schemeClr val="tx1"/>
                </a:solidFill>
                <a:latin typeface="+mj-lt"/>
                <a:ea typeface="+mj-ea"/>
                <a:cs typeface="+mj-cs"/>
              </a:rPr>
            </a:br>
            <a:r>
              <a:rPr lang="en-US" sz="2200" kern="1200" dirty="0">
                <a:solidFill>
                  <a:schemeClr val="tx1"/>
                </a:solidFill>
                <a:latin typeface="+mj-lt"/>
                <a:ea typeface="+mj-ea"/>
                <a:cs typeface="+mj-cs"/>
              </a:rPr>
              <a:t>P.169</a:t>
            </a:r>
          </a:p>
        </p:txBody>
      </p:sp>
      <p:sp>
        <p:nvSpPr>
          <p:cNvPr id="22" name="Rectangle 21">
            <a:extLst>
              <a:ext uri="{FF2B5EF4-FFF2-40B4-BE49-F238E27FC236}">
                <a16:creationId xmlns:a16="http://schemas.microsoft.com/office/drawing/2014/main" xmlns="" id="{114A821F-8663-46BA-8CC0-D4C44F639F3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767989"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a:endParaRPr>
          </a:p>
        </p:txBody>
      </p:sp>
      <p:sp>
        <p:nvSpPr>
          <p:cNvPr id="24" name="Rectangle 23">
            <a:extLst>
              <a:ext uri="{FF2B5EF4-FFF2-40B4-BE49-F238E27FC236}">
                <a16:creationId xmlns:a16="http://schemas.microsoft.com/office/drawing/2014/main" xmlns="" id="{67EF550F-47CE-4FB2-9DAC-12AD835C83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38912" y="4544568"/>
            <a:ext cx="341496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xmlns="" id="{9E546521-0951-4E36-AC89-593D4F6C5FCF}"/>
              </a:ext>
            </a:extLst>
          </p:cNvPr>
          <p:cNvSpPr txBox="1"/>
          <p:nvPr/>
        </p:nvSpPr>
        <p:spPr>
          <a:xfrm>
            <a:off x="10005184" y="6657945"/>
            <a:ext cx="2186816"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thefunstons.com/?p=6661">
                  <a:extLst>
                    <a:ext uri="{A12FA001-AC4F-418D-AE19-62706E023703}">
                      <ahyp:hlinkClr xmlns:ahyp="http://schemas.microsoft.com/office/drawing/2018/hyperlinkcolor" xmlns="" val="tx"/>
                    </a:ext>
                  </a:extLst>
                </a:hlinkClick>
              </a:rPr>
              <a:t>This Photo</a:t>
            </a:r>
            <a:r>
              <a:rPr lang="en-GB" sz="700">
                <a:solidFill>
                  <a:srgbClr val="FFFFFF"/>
                </a:solidFill>
              </a:rPr>
              <a:t> by Unknown Author is licensed under </a:t>
            </a:r>
            <a:r>
              <a:rPr lang="en-GB" sz="700">
                <a:solidFill>
                  <a:srgbClr val="FFFFFF"/>
                </a:solidFill>
                <a:hlinkClick r:id="rId6" tooltip="https://creativecommons.org/licenses/by/3.0/">
                  <a:extLst>
                    <a:ext uri="{A12FA001-AC4F-418D-AE19-62706E023703}">
                      <ahyp:hlinkClr xmlns:ahyp="http://schemas.microsoft.com/office/drawing/2018/hyperlinkcolor" xmlns="" val="tx"/>
                    </a:ext>
                  </a:extLst>
                </a:hlinkClick>
              </a:rPr>
              <a:t>CC BY</a:t>
            </a:r>
            <a:endParaRPr lang="en-GB" sz="700">
              <a:solidFill>
                <a:srgbClr val="FFFFFF"/>
              </a:solidFill>
            </a:endParaRPr>
          </a:p>
        </p:txBody>
      </p:sp>
    </p:spTree>
    <p:extLst>
      <p:ext uri="{BB962C8B-B14F-4D97-AF65-F5344CB8AC3E}">
        <p14:creationId xmlns:p14="http://schemas.microsoft.com/office/powerpoint/2010/main" val="40200228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0" y="702578"/>
            <a:ext cx="4273912" cy="5452845"/>
          </a:xfrm>
        </p:spPr>
        <p:txBody>
          <a:bodyPr vert="horz" lIns="91440" tIns="45720" rIns="91440" bIns="45720" rtlCol="0" anchor="b">
            <a:normAutofit fontScale="90000"/>
          </a:bodyPr>
          <a:lstStyle/>
          <a:p>
            <a:pPr algn="l" defTabSz="914400">
              <a:lnSpc>
                <a:spcPct val="90000"/>
              </a:lnSpc>
            </a:pPr>
            <a:r>
              <a:rPr lang="en-US" sz="3200" dirty="0"/>
              <a:t>Moving from curiosity involves making a choice to lower such </a:t>
            </a:r>
            <a:r>
              <a:rPr lang="en-US" sz="3200" dirty="0" err="1"/>
              <a:t>defences</a:t>
            </a:r>
            <a:r>
              <a:rPr lang="en-US" sz="3200" dirty="0"/>
              <a:t> as </a:t>
            </a:r>
            <a:br>
              <a:rPr lang="en-US" sz="3200" dirty="0"/>
            </a:br>
            <a:r>
              <a:rPr lang="en-US" sz="3200" dirty="0"/>
              <a:t/>
            </a:r>
            <a:br>
              <a:rPr lang="en-US" sz="3200" dirty="0"/>
            </a:br>
            <a:r>
              <a:rPr lang="en-US" sz="3200" dirty="0"/>
              <a:t>- cynicism</a:t>
            </a:r>
            <a:br>
              <a:rPr lang="en-US" sz="3200" dirty="0"/>
            </a:br>
            <a:r>
              <a:rPr lang="en-US" sz="3200" dirty="0"/>
              <a:t/>
            </a:r>
            <a:br>
              <a:rPr lang="en-US" sz="3200" dirty="0"/>
            </a:br>
            <a:r>
              <a:rPr lang="en-US" sz="3200" dirty="0"/>
              <a:t>- antagonism</a:t>
            </a:r>
            <a:br>
              <a:rPr lang="en-US" sz="3200" dirty="0"/>
            </a:br>
            <a:r>
              <a:rPr lang="en-US" sz="3200" dirty="0"/>
              <a:t/>
            </a:r>
            <a:br>
              <a:rPr lang="en-US" sz="3200" dirty="0"/>
            </a:br>
            <a:r>
              <a:rPr lang="en-US" sz="3200" dirty="0"/>
              <a:t> and acknowledging to God and self that the person is open to change.</a:t>
            </a:r>
          </a:p>
        </p:txBody>
      </p:sp>
      <p:sp>
        <p:nvSpPr>
          <p:cNvPr id="10" name="Freeform: Shape 9">
            <a:extLst>
              <a:ext uri="{FF2B5EF4-FFF2-40B4-BE49-F238E27FC236}">
                <a16:creationId xmlns:a16="http://schemas.microsoft.com/office/drawing/2014/main" xmlns=""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52400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solidFill>
                <a:prstClr val="white"/>
              </a:solidFill>
              <a:latin typeface="Calibri" panose="020F0502020204030204"/>
            </a:endParaRPr>
          </a:p>
        </p:txBody>
      </p:sp>
      <p:pic>
        <p:nvPicPr>
          <p:cNvPr id="4" name="Picture 3" descr="A cup of coffee&#10;&#10;Description automatically generated">
            <a:extLst>
              <a:ext uri="{FF2B5EF4-FFF2-40B4-BE49-F238E27FC236}">
                <a16:creationId xmlns:a16="http://schemas.microsoft.com/office/drawing/2014/main" xmlns="" id="{08B6A7E2-598D-4338-BFB5-D12DFA543C9E}"/>
              </a:ext>
            </a:extLst>
          </p:cNvPr>
          <p:cNvPicPr>
            <a:picLocks noChangeAspect="1"/>
          </p:cNvPicPr>
          <p:nvPr/>
        </p:nvPicPr>
        <p:blipFill rotWithShape="1">
          <a:blip r:embed="rId2">
            <a:extLst>
              <a:ext uri="{837473B0-CC2E-450A-ABE3-18F120FF3D39}">
                <a1611:picAttrSrcUrl xmlns:a1611="http://schemas.microsoft.com/office/drawing/2016/11/main" xmlns="" r:id="rId3"/>
              </a:ext>
            </a:extLst>
          </a:blip>
          <a:srcRect l="12159"/>
          <a:stretch/>
        </p:blipFill>
        <p:spPr>
          <a:xfrm>
            <a:off x="1524021" y="10"/>
            <a:ext cx="4518095"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5" name="TextBox 4">
            <a:extLst>
              <a:ext uri="{FF2B5EF4-FFF2-40B4-BE49-F238E27FC236}">
                <a16:creationId xmlns:a16="http://schemas.microsoft.com/office/drawing/2014/main" xmlns="" id="{5147CBCF-3818-49A0-9D35-45B6B242E516}"/>
              </a:ext>
            </a:extLst>
          </p:cNvPr>
          <p:cNvSpPr txBox="1"/>
          <p:nvPr/>
        </p:nvSpPr>
        <p:spPr>
          <a:xfrm>
            <a:off x="8360958" y="6657946"/>
            <a:ext cx="2307042" cy="200055"/>
          </a:xfrm>
          <a:prstGeom prst="rect">
            <a:avLst/>
          </a:prstGeom>
          <a:solidFill>
            <a:srgbClr val="000000"/>
          </a:solidFill>
        </p:spPr>
        <p:txBody>
          <a:bodyPr wrap="none" rtlCol="0">
            <a:spAutoFit/>
          </a:bodyPr>
          <a:lstStyle/>
          <a:p>
            <a:pPr algn="r" defTabSz="457200">
              <a:spcAft>
                <a:spcPts val="600"/>
              </a:spcAft>
            </a:pPr>
            <a:r>
              <a:rPr lang="en-GB" sz="700">
                <a:solidFill>
                  <a:srgbClr val="FFFFFF"/>
                </a:solidFill>
                <a:latin typeface="Calibri"/>
                <a:hlinkClick r:id="rId3" tooltip="https://en.wikipedia.org/wiki/Aluminum_can">
                  <a:extLst>
                    <a:ext uri="{A12FA001-AC4F-418D-AE19-62706E023703}">
                      <ahyp:hlinkClr xmlns:ahyp="http://schemas.microsoft.com/office/drawing/2018/hyperlinkcolor" xmlns="" val="tx"/>
                    </a:ext>
                  </a:extLst>
                </a:hlinkClick>
              </a:rPr>
              <a:t>This Photo</a:t>
            </a:r>
            <a:r>
              <a:rPr lang="en-GB" sz="700">
                <a:solidFill>
                  <a:srgbClr val="FFFFFF"/>
                </a:solidFill>
                <a:latin typeface="Calibri"/>
              </a:rPr>
              <a:t> by Unknown Author is licensed under </a:t>
            </a:r>
            <a:r>
              <a:rPr lang="en-GB" sz="700">
                <a:solidFill>
                  <a:srgbClr val="FFFFFF"/>
                </a:solidFill>
                <a:latin typeface="Calibri"/>
                <a:hlinkClick r:id="rId4" tooltip="https://creativecommons.org/licenses/by-sa/3.0/">
                  <a:extLst>
                    <a:ext uri="{A12FA001-AC4F-418D-AE19-62706E023703}">
                      <ahyp:hlinkClr xmlns:ahyp="http://schemas.microsoft.com/office/drawing/2018/hyperlinkcolor" xmlns="" val="tx"/>
                    </a:ext>
                  </a:extLst>
                </a:hlinkClick>
              </a:rPr>
              <a:t>CC BY-SA</a:t>
            </a:r>
            <a:endParaRPr lang="en-GB" sz="700">
              <a:solidFill>
                <a:srgbClr val="FFFFFF"/>
              </a:solidFill>
              <a:latin typeface="Calibri"/>
            </a:endParaRPr>
          </a:p>
        </p:txBody>
      </p:sp>
    </p:spTree>
    <p:extLst>
      <p:ext uri="{BB962C8B-B14F-4D97-AF65-F5344CB8AC3E}">
        <p14:creationId xmlns:p14="http://schemas.microsoft.com/office/powerpoint/2010/main" val="38539640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9B789048-32EE-491B-8CBF-558344FDB2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001" y="-3987"/>
            <a:ext cx="6486864" cy="6861987"/>
          </a:xfrm>
          <a:prstGeom prst="rect">
            <a:avLst/>
          </a:prstGeom>
          <a:gradFill>
            <a:gsLst>
              <a:gs pos="0">
                <a:schemeClr val="accent1">
                  <a:lumMod val="100000"/>
                  <a:alpha val="72000"/>
                </a:schemeClr>
              </a:gs>
              <a:gs pos="25000">
                <a:schemeClr val="accent1">
                  <a:alpha val="55000"/>
                </a:schemeClr>
              </a:gs>
              <a:gs pos="94000">
                <a:schemeClr val="bg2">
                  <a:lumMod val="75000"/>
                  <a:alpha val="90000"/>
                </a:schemeClr>
              </a:gs>
              <a:gs pos="100000">
                <a:schemeClr val="bg2">
                  <a:lumMod val="75000"/>
                  <a:alpha val="90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350">
              <a:solidFill>
                <a:prstClr val="white"/>
              </a:solidFill>
              <a:latin typeface="Calibri"/>
            </a:endParaRPr>
          </a:p>
        </p:txBody>
      </p:sp>
      <p:pic>
        <p:nvPicPr>
          <p:cNvPr id="18" name="Picture 17">
            <a:extLst>
              <a:ext uri="{FF2B5EF4-FFF2-40B4-BE49-F238E27FC236}">
                <a16:creationId xmlns:a16="http://schemas.microsoft.com/office/drawing/2014/main" xmlns="" id="{EDD2F41E-8948-4BFB-A2A3-CA8BA8ED97B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a:extLst>
              <a:ext uri="{28A0092B-C50C-407E-A947-70E740481C1C}">
                <a14:useLocalDpi xmlns:a14="http://schemas.microsoft.com/office/drawing/2010/main" val="0"/>
              </a:ext>
            </a:extLst>
          </a:blip>
          <a:srcRect l="25043"/>
          <a:stretch/>
        </p:blipFill>
        <p:spPr>
          <a:xfrm flipH="1">
            <a:off x="1524001" y="-3987"/>
            <a:ext cx="9143999" cy="6861987"/>
          </a:xfrm>
          <a:prstGeom prst="rect">
            <a:avLst/>
          </a:prstGeom>
        </p:spPr>
      </p:pic>
      <p:sp>
        <p:nvSpPr>
          <p:cNvPr id="2" name="Title 1"/>
          <p:cNvSpPr>
            <a:spLocks noGrp="1"/>
          </p:cNvSpPr>
          <p:nvPr>
            <p:ph type="title"/>
          </p:nvPr>
        </p:nvSpPr>
        <p:spPr>
          <a:xfrm>
            <a:off x="6812833" y="266831"/>
            <a:ext cx="3070850" cy="2926285"/>
          </a:xfrm>
        </p:spPr>
        <p:txBody>
          <a:bodyPr vert="horz" lIns="91440" tIns="45720" rIns="91440" bIns="45720" rtlCol="0" anchor="t">
            <a:normAutofit fontScale="90000"/>
          </a:bodyPr>
          <a:lstStyle/>
          <a:p>
            <a:pPr algn="l" defTabSz="685800">
              <a:lnSpc>
                <a:spcPct val="90000"/>
              </a:lnSpc>
            </a:pPr>
            <a:r>
              <a:rPr lang="en-US" sz="3200" dirty="0">
                <a:solidFill>
                  <a:srgbClr val="000000"/>
                </a:solidFill>
              </a:rPr>
              <a:t>There are many </a:t>
            </a:r>
            <a:br>
              <a:rPr lang="en-US" sz="3200" dirty="0">
                <a:solidFill>
                  <a:srgbClr val="000000"/>
                </a:solidFill>
              </a:rPr>
            </a:br>
            <a:r>
              <a:rPr lang="en-US" sz="3200" dirty="0">
                <a:solidFill>
                  <a:srgbClr val="000000"/>
                </a:solidFill>
              </a:rPr>
              <a:t/>
            </a:r>
            <a:br>
              <a:rPr lang="en-US" sz="3200" dirty="0">
                <a:solidFill>
                  <a:srgbClr val="000000"/>
                </a:solidFill>
              </a:rPr>
            </a:br>
            <a:r>
              <a:rPr lang="en-US" sz="3200" dirty="0">
                <a:solidFill>
                  <a:srgbClr val="000000"/>
                </a:solidFill>
              </a:rPr>
              <a:t>-fears</a:t>
            </a:r>
            <a:br>
              <a:rPr lang="en-US" sz="3200" dirty="0">
                <a:solidFill>
                  <a:srgbClr val="000000"/>
                </a:solidFill>
              </a:rPr>
            </a:br>
            <a:r>
              <a:rPr lang="en-US" sz="3200" dirty="0">
                <a:solidFill>
                  <a:srgbClr val="000000"/>
                </a:solidFill>
              </a:rPr>
              <a:t/>
            </a:r>
            <a:br>
              <a:rPr lang="en-US" sz="3200" dirty="0">
                <a:solidFill>
                  <a:srgbClr val="000000"/>
                </a:solidFill>
              </a:rPr>
            </a:br>
            <a:r>
              <a:rPr lang="en-US" sz="3200" dirty="0">
                <a:solidFill>
                  <a:srgbClr val="000000"/>
                </a:solidFill>
              </a:rPr>
              <a:t>- pressures</a:t>
            </a:r>
            <a:br>
              <a:rPr lang="en-US" sz="3200" dirty="0">
                <a:solidFill>
                  <a:srgbClr val="000000"/>
                </a:solidFill>
              </a:rPr>
            </a:br>
            <a:r>
              <a:rPr lang="en-US" sz="3200" dirty="0">
                <a:solidFill>
                  <a:srgbClr val="000000"/>
                </a:solidFill>
              </a:rPr>
              <a:t/>
            </a:r>
            <a:br>
              <a:rPr lang="en-US" sz="3200" dirty="0">
                <a:solidFill>
                  <a:srgbClr val="000000"/>
                </a:solidFill>
              </a:rPr>
            </a:br>
            <a:r>
              <a:rPr lang="en-US" sz="3200" dirty="0">
                <a:solidFill>
                  <a:srgbClr val="000000"/>
                </a:solidFill>
              </a:rPr>
              <a:t>- blocks</a:t>
            </a:r>
            <a:br>
              <a:rPr lang="en-US" sz="3200" dirty="0">
                <a:solidFill>
                  <a:srgbClr val="000000"/>
                </a:solidFill>
              </a:rPr>
            </a:br>
            <a:r>
              <a:rPr lang="en-US" sz="3200" dirty="0">
                <a:solidFill>
                  <a:srgbClr val="000000"/>
                </a:solidFill>
              </a:rPr>
              <a:t/>
            </a:r>
            <a:br>
              <a:rPr lang="en-US" sz="3200" dirty="0">
                <a:solidFill>
                  <a:srgbClr val="000000"/>
                </a:solidFill>
              </a:rPr>
            </a:br>
            <a:r>
              <a:rPr lang="en-US" sz="3200" dirty="0">
                <a:solidFill>
                  <a:srgbClr val="000000"/>
                </a:solidFill>
              </a:rPr>
              <a:t/>
            </a:r>
            <a:br>
              <a:rPr lang="en-US" sz="3200" dirty="0">
                <a:solidFill>
                  <a:srgbClr val="000000"/>
                </a:solidFill>
              </a:rPr>
            </a:br>
            <a:r>
              <a:rPr lang="en-US" sz="3200" dirty="0">
                <a:solidFill>
                  <a:srgbClr val="000000"/>
                </a:solidFill>
              </a:rPr>
              <a:t/>
            </a:r>
            <a:br>
              <a:rPr lang="en-US" sz="3200" dirty="0">
                <a:solidFill>
                  <a:srgbClr val="000000"/>
                </a:solidFill>
              </a:rPr>
            </a:br>
            <a:r>
              <a:rPr lang="en-US" sz="3200" dirty="0">
                <a:solidFill>
                  <a:srgbClr val="000000"/>
                </a:solidFill>
              </a:rPr>
              <a:t/>
            </a:r>
            <a:br>
              <a:rPr lang="en-US" sz="3200" dirty="0">
                <a:solidFill>
                  <a:srgbClr val="000000"/>
                </a:solidFill>
              </a:rPr>
            </a:br>
            <a:r>
              <a:rPr lang="en-US" sz="3200" dirty="0">
                <a:solidFill>
                  <a:srgbClr val="000000"/>
                </a:solidFill>
              </a:rPr>
              <a:t/>
            </a:r>
            <a:br>
              <a:rPr lang="en-US" sz="3200" dirty="0">
                <a:solidFill>
                  <a:srgbClr val="000000"/>
                </a:solidFill>
              </a:rPr>
            </a:br>
            <a:r>
              <a:rPr lang="en-US" sz="3200" dirty="0">
                <a:solidFill>
                  <a:srgbClr val="000000"/>
                </a:solidFill>
              </a:rPr>
              <a:t>           that must be              overcome to        reach openness</a:t>
            </a:r>
            <a:r>
              <a:rPr lang="en-US" sz="1400" dirty="0">
                <a:solidFill>
                  <a:srgbClr val="000000"/>
                </a:solidFill>
              </a:rPr>
              <a:t/>
            </a:r>
            <a:br>
              <a:rPr lang="en-US" sz="1400" dirty="0">
                <a:solidFill>
                  <a:srgbClr val="000000"/>
                </a:solidFill>
              </a:rPr>
            </a:br>
            <a:r>
              <a:rPr lang="en-US" sz="1400" dirty="0">
                <a:solidFill>
                  <a:srgbClr val="000000"/>
                </a:solidFill>
              </a:rPr>
              <a:t>p.  157</a:t>
            </a:r>
          </a:p>
        </p:txBody>
      </p:sp>
      <p:sp>
        <p:nvSpPr>
          <p:cNvPr id="20" name="Freeform 67">
            <a:extLst>
              <a:ext uri="{FF2B5EF4-FFF2-40B4-BE49-F238E27FC236}">
                <a16:creationId xmlns:a16="http://schemas.microsoft.com/office/drawing/2014/main" xmlns="" id="{07500BEA-8A07-45E9-9219-40FBEECD55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18685" y="4160567"/>
            <a:ext cx="3244015" cy="2706536"/>
          </a:xfrm>
          <a:custGeom>
            <a:avLst/>
            <a:gdLst>
              <a:gd name="connsiteX0" fmla="*/ 1465277 w 3242130"/>
              <a:gd name="connsiteY0" fmla="*/ 0 h 2704964"/>
              <a:gd name="connsiteX1" fmla="*/ 3242130 w 3242130"/>
              <a:gd name="connsiteY1" fmla="*/ 1776853 h 2704964"/>
              <a:gd name="connsiteX2" fmla="*/ 3027674 w 3242130"/>
              <a:gd name="connsiteY2" fmla="*/ 2623807 h 2704964"/>
              <a:gd name="connsiteX3" fmla="*/ 2978369 w 3242130"/>
              <a:gd name="connsiteY3" fmla="*/ 2704964 h 2704964"/>
              <a:gd name="connsiteX4" fmla="*/ 0 w 3242130"/>
              <a:gd name="connsiteY4" fmla="*/ 2704964 h 2704964"/>
              <a:gd name="connsiteX5" fmla="*/ 0 w 3242130"/>
              <a:gd name="connsiteY5" fmla="*/ 772542 h 2704964"/>
              <a:gd name="connsiteX6" fmla="*/ 94171 w 3242130"/>
              <a:gd name="connsiteY6" fmla="*/ 646610 h 2704964"/>
              <a:gd name="connsiteX7" fmla="*/ 1465277 w 3242130"/>
              <a:gd name="connsiteY7" fmla="*/ 0 h 2704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42130" h="2704964">
                <a:moveTo>
                  <a:pt x="1465277" y="0"/>
                </a:moveTo>
                <a:cubicBezTo>
                  <a:pt x="2446606" y="0"/>
                  <a:pt x="3242130" y="795524"/>
                  <a:pt x="3242130" y="1776853"/>
                </a:cubicBezTo>
                <a:cubicBezTo>
                  <a:pt x="3242130" y="2083519"/>
                  <a:pt x="3164442" y="2372039"/>
                  <a:pt x="3027674" y="2623807"/>
                </a:cubicBezTo>
                <a:lnTo>
                  <a:pt x="2978369" y="2704964"/>
                </a:lnTo>
                <a:lnTo>
                  <a:pt x="0" y="2704964"/>
                </a:lnTo>
                <a:lnTo>
                  <a:pt x="0" y="772542"/>
                </a:lnTo>
                <a:lnTo>
                  <a:pt x="94171" y="646610"/>
                </a:lnTo>
                <a:cubicBezTo>
                  <a:pt x="420072" y="251709"/>
                  <a:pt x="913280" y="0"/>
                  <a:pt x="1465277"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457200"/>
            <a:endParaRPr lang="en-US" sz="1350">
              <a:solidFill>
                <a:prstClr val="white"/>
              </a:solidFill>
              <a:latin typeface="Calibri"/>
            </a:endParaRPr>
          </a:p>
        </p:txBody>
      </p:sp>
      <p:sp>
        <p:nvSpPr>
          <p:cNvPr id="22" name="Oval 21">
            <a:extLst>
              <a:ext uri="{FF2B5EF4-FFF2-40B4-BE49-F238E27FC236}">
                <a16:creationId xmlns:a16="http://schemas.microsoft.com/office/drawing/2014/main" xmlns="" id="{F006ACBB-A8A7-4C1B-9832-A4BFEDD2E9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90810" y="2827862"/>
            <a:ext cx="2867005" cy="2867005"/>
          </a:xfrm>
          <a:prstGeom prst="ellipse">
            <a:avLst/>
          </a:pr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350">
              <a:solidFill>
                <a:prstClr val="white"/>
              </a:solidFill>
              <a:latin typeface="Calibri"/>
            </a:endParaRPr>
          </a:p>
        </p:txBody>
      </p:sp>
      <p:sp>
        <p:nvSpPr>
          <p:cNvPr id="24" name="Freeform 65">
            <a:extLst>
              <a:ext uri="{FF2B5EF4-FFF2-40B4-BE49-F238E27FC236}">
                <a16:creationId xmlns:a16="http://schemas.microsoft.com/office/drawing/2014/main" xmlns="" id="{46664683-CA82-4BDA-BCF2-5814580741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001" y="-3987"/>
            <a:ext cx="4093299" cy="3467921"/>
          </a:xfrm>
          <a:custGeom>
            <a:avLst/>
            <a:gdLst>
              <a:gd name="connsiteX0" fmla="*/ 0 w 4090921"/>
              <a:gd name="connsiteY0" fmla="*/ 0 h 3465906"/>
              <a:gd name="connsiteX1" fmla="*/ 3746474 w 4090921"/>
              <a:gd name="connsiteY1" fmla="*/ 0 h 3465906"/>
              <a:gd name="connsiteX2" fmla="*/ 3817144 w 4090921"/>
              <a:gd name="connsiteY2" fmla="*/ 116327 h 3465906"/>
              <a:gd name="connsiteX3" fmla="*/ 4090921 w 4090921"/>
              <a:gd name="connsiteY3" fmla="*/ 1197557 h 3465906"/>
              <a:gd name="connsiteX4" fmla="*/ 1822572 w 4090921"/>
              <a:gd name="connsiteY4" fmla="*/ 3465906 h 3465906"/>
              <a:gd name="connsiteX5" fmla="*/ 72204 w 4090921"/>
              <a:gd name="connsiteY5" fmla="*/ 2640438 h 3465906"/>
              <a:gd name="connsiteX6" fmla="*/ 0 w 4090921"/>
              <a:gd name="connsiteY6" fmla="*/ 2543882 h 3465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0921" h="3465906">
                <a:moveTo>
                  <a:pt x="0" y="0"/>
                </a:moveTo>
                <a:lnTo>
                  <a:pt x="3746474" y="0"/>
                </a:lnTo>
                <a:lnTo>
                  <a:pt x="3817144" y="116327"/>
                </a:lnTo>
                <a:cubicBezTo>
                  <a:pt x="3991744" y="437737"/>
                  <a:pt x="4090921" y="806065"/>
                  <a:pt x="4090921" y="1197557"/>
                </a:cubicBezTo>
                <a:cubicBezTo>
                  <a:pt x="4090921" y="2450332"/>
                  <a:pt x="3075348" y="3465906"/>
                  <a:pt x="1822572" y="3465906"/>
                </a:cubicBezTo>
                <a:cubicBezTo>
                  <a:pt x="1117886" y="3465906"/>
                  <a:pt x="488252" y="3144572"/>
                  <a:pt x="72204" y="2640438"/>
                </a:cubicBezTo>
                <a:lnTo>
                  <a:pt x="0" y="2543882"/>
                </a:ln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457200"/>
            <a:endParaRPr lang="en-US" sz="1350">
              <a:solidFill>
                <a:prstClr val="white"/>
              </a:solidFill>
              <a:latin typeface="Calibri"/>
            </a:endParaRPr>
          </a:p>
        </p:txBody>
      </p:sp>
      <p:pic>
        <p:nvPicPr>
          <p:cNvPr id="7" name="Picture 6" descr="A close up of a gauge&#10;&#10;Description automatically generated">
            <a:extLst>
              <a:ext uri="{FF2B5EF4-FFF2-40B4-BE49-F238E27FC236}">
                <a16:creationId xmlns:a16="http://schemas.microsoft.com/office/drawing/2014/main" xmlns="" id="{B42F5E21-16F0-445F-9A30-786E0EB022C2}"/>
              </a:ext>
            </a:extLst>
          </p:cNvPr>
          <p:cNvPicPr>
            <a:picLocks noChangeAspect="1"/>
          </p:cNvPicPr>
          <p:nvPr/>
        </p:nvPicPr>
        <p:blipFill rotWithShape="1">
          <a:blip r:embed="rId3">
            <a:alphaModFix/>
            <a:extLst>
              <a:ext uri="{837473B0-CC2E-450A-ABE3-18F120FF3D39}">
                <a1611:picAttrSrcUrl xmlns:a1611="http://schemas.microsoft.com/office/drawing/2016/11/main" xmlns="" r:id="rId4"/>
              </a:ext>
            </a:extLst>
          </a:blip>
          <a:srcRect t="5787" r="-1" b="11608"/>
          <a:stretch/>
        </p:blipFill>
        <p:spPr>
          <a:xfrm>
            <a:off x="1518684" y="4314758"/>
            <a:ext cx="3085236" cy="2548558"/>
          </a:xfrm>
          <a:custGeom>
            <a:avLst/>
            <a:gdLst/>
            <a:ahLst/>
            <a:cxnLst/>
            <a:rect l="l" t="t" r="r" b="b"/>
            <a:pathLst>
              <a:path w="3083442" h="2547077">
                <a:moveTo>
                  <a:pt x="1464476" y="0"/>
                </a:moveTo>
                <a:cubicBezTo>
                  <a:pt x="2358607" y="0"/>
                  <a:pt x="3083442" y="724836"/>
                  <a:pt x="3083442" y="1618966"/>
                </a:cubicBezTo>
                <a:cubicBezTo>
                  <a:pt x="3083442" y="1954265"/>
                  <a:pt x="2981512" y="2265757"/>
                  <a:pt x="2806948" y="2524145"/>
                </a:cubicBezTo>
                <a:lnTo>
                  <a:pt x="2789800" y="2547077"/>
                </a:lnTo>
                <a:lnTo>
                  <a:pt x="139152" y="2547077"/>
                </a:lnTo>
                <a:lnTo>
                  <a:pt x="122004" y="2524145"/>
                </a:lnTo>
                <a:cubicBezTo>
                  <a:pt x="92910" y="2481081"/>
                  <a:pt x="65834" y="2436541"/>
                  <a:pt x="40911" y="2390661"/>
                </a:cubicBezTo>
                <a:lnTo>
                  <a:pt x="0" y="2305737"/>
                </a:lnTo>
                <a:lnTo>
                  <a:pt x="0" y="932195"/>
                </a:lnTo>
                <a:lnTo>
                  <a:pt x="40911" y="847271"/>
                </a:lnTo>
                <a:cubicBezTo>
                  <a:pt x="315065" y="342598"/>
                  <a:pt x="849762" y="0"/>
                  <a:pt x="1464476" y="0"/>
                </a:cubicBezTo>
                <a:close/>
              </a:path>
            </a:pathLst>
          </a:custGeom>
          <a:effectLst>
            <a:softEdge rad="0"/>
          </a:effectLst>
        </p:spPr>
      </p:pic>
      <p:pic>
        <p:nvPicPr>
          <p:cNvPr id="10" name="Picture 9" descr="A picture containing orange&#10;&#10;Description automatically generated">
            <a:extLst>
              <a:ext uri="{FF2B5EF4-FFF2-40B4-BE49-F238E27FC236}">
                <a16:creationId xmlns:a16="http://schemas.microsoft.com/office/drawing/2014/main" xmlns="" id="{24F56609-A4EE-4322-B39C-7533CA13CB9E}"/>
              </a:ext>
            </a:extLst>
          </p:cNvPr>
          <p:cNvPicPr>
            <a:picLocks noChangeAspect="1"/>
          </p:cNvPicPr>
          <p:nvPr/>
        </p:nvPicPr>
        <p:blipFill rotWithShape="1">
          <a:blip r:embed="rId5">
            <a:alphaModFix/>
            <a:extLst>
              <a:ext uri="{837473B0-CC2E-450A-ABE3-18F120FF3D39}">
                <a1611:picAttrSrcUrl xmlns:a1611="http://schemas.microsoft.com/office/drawing/2016/11/main" xmlns="" r:id="rId6"/>
              </a:ext>
            </a:extLst>
          </a:blip>
          <a:srcRect l="270" r="20733" b="4"/>
          <a:stretch/>
        </p:blipFill>
        <p:spPr>
          <a:xfrm>
            <a:off x="5008383" y="2992428"/>
            <a:ext cx="2556888" cy="2556888"/>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pic>
        <p:nvPicPr>
          <p:cNvPr id="4" name="Picture 3" descr="A person taking a selfie&#10;&#10;Description automatically generated">
            <a:extLst>
              <a:ext uri="{FF2B5EF4-FFF2-40B4-BE49-F238E27FC236}">
                <a16:creationId xmlns:a16="http://schemas.microsoft.com/office/drawing/2014/main" xmlns="" id="{5196BD17-464B-4E70-BE7F-1064BD6659C9}"/>
              </a:ext>
            </a:extLst>
          </p:cNvPr>
          <p:cNvPicPr>
            <a:picLocks noChangeAspect="1"/>
          </p:cNvPicPr>
          <p:nvPr/>
        </p:nvPicPr>
        <p:blipFill rotWithShape="1">
          <a:blip r:embed="rId7">
            <a:alphaModFix/>
            <a:extLst>
              <a:ext uri="{837473B0-CC2E-450A-ABE3-18F120FF3D39}">
                <a1611:picAttrSrcUrl xmlns:a1611="http://schemas.microsoft.com/office/drawing/2016/11/main" xmlns="" r:id="rId8"/>
              </a:ext>
            </a:extLst>
          </a:blip>
          <a:srcRect t="10715" r="-3" b="21963"/>
          <a:stretch/>
        </p:blipFill>
        <p:spPr>
          <a:xfrm>
            <a:off x="1524021" y="-12005"/>
            <a:ext cx="3945383" cy="3320025"/>
          </a:xfrm>
          <a:custGeom>
            <a:avLst/>
            <a:gdLst/>
            <a:ahLst/>
            <a:cxnLst/>
            <a:rect l="l" t="t" r="r" b="b"/>
            <a:pathLst>
              <a:path w="3943111" h="3318096">
                <a:moveTo>
                  <a:pt x="73119" y="0"/>
                </a:moveTo>
                <a:lnTo>
                  <a:pt x="3572026" y="0"/>
                </a:lnTo>
                <a:lnTo>
                  <a:pt x="3580957" y="11944"/>
                </a:lnTo>
                <a:cubicBezTo>
                  <a:pt x="3809602" y="350384"/>
                  <a:pt x="3943111" y="758379"/>
                  <a:pt x="3943111" y="1197557"/>
                </a:cubicBezTo>
                <a:cubicBezTo>
                  <a:pt x="3943111" y="2368699"/>
                  <a:pt x="2993714" y="3318096"/>
                  <a:pt x="1822572" y="3318096"/>
                </a:cubicBezTo>
                <a:cubicBezTo>
                  <a:pt x="1090609" y="3318096"/>
                  <a:pt x="445264" y="2947238"/>
                  <a:pt x="64188" y="2383171"/>
                </a:cubicBezTo>
                <a:lnTo>
                  <a:pt x="0" y="2277515"/>
                </a:lnTo>
                <a:lnTo>
                  <a:pt x="0" y="117600"/>
                </a:lnTo>
                <a:lnTo>
                  <a:pt x="64188" y="11944"/>
                </a:lnTo>
                <a:close/>
              </a:path>
            </a:pathLst>
          </a:custGeom>
          <a:effectLst>
            <a:softEdge rad="0"/>
          </a:effectLst>
        </p:spPr>
      </p:pic>
      <p:sp>
        <p:nvSpPr>
          <p:cNvPr id="5" name="TextBox 4">
            <a:extLst>
              <a:ext uri="{FF2B5EF4-FFF2-40B4-BE49-F238E27FC236}">
                <a16:creationId xmlns:a16="http://schemas.microsoft.com/office/drawing/2014/main" xmlns="" id="{97D735D9-2C42-4528-896B-C8BE72D63561}"/>
              </a:ext>
            </a:extLst>
          </p:cNvPr>
          <p:cNvSpPr txBox="1"/>
          <p:nvPr/>
        </p:nvSpPr>
        <p:spPr>
          <a:xfrm>
            <a:off x="8360958" y="6870700"/>
            <a:ext cx="2307042" cy="200055"/>
          </a:xfrm>
          <a:prstGeom prst="rect">
            <a:avLst/>
          </a:prstGeom>
          <a:solidFill>
            <a:srgbClr val="000000"/>
          </a:solidFill>
        </p:spPr>
        <p:txBody>
          <a:bodyPr wrap="none" rtlCol="0">
            <a:spAutoFit/>
          </a:bodyPr>
          <a:lstStyle/>
          <a:p>
            <a:pPr algn="r" defTabSz="457200">
              <a:spcAft>
                <a:spcPts val="600"/>
              </a:spcAft>
            </a:pPr>
            <a:r>
              <a:rPr lang="en-GB" sz="700">
                <a:solidFill>
                  <a:srgbClr val="FFFFFF"/>
                </a:solidFill>
                <a:latin typeface="Calibri"/>
                <a:hlinkClick r:id="rId8" tooltip="https://en.wikipedia.org/wiki/Fear">
                  <a:extLst>
                    <a:ext uri="{A12FA001-AC4F-418D-AE19-62706E023703}">
                      <ahyp:hlinkClr xmlns:ahyp="http://schemas.microsoft.com/office/drawing/2018/hyperlinkcolor" xmlns="" val="tx"/>
                    </a:ext>
                  </a:extLst>
                </a:hlinkClick>
              </a:rPr>
              <a:t>This Photo</a:t>
            </a:r>
            <a:r>
              <a:rPr lang="en-GB" sz="700">
                <a:solidFill>
                  <a:srgbClr val="FFFFFF"/>
                </a:solidFill>
                <a:latin typeface="Calibri"/>
              </a:rPr>
              <a:t> by Unknown Author is licensed under </a:t>
            </a:r>
            <a:r>
              <a:rPr lang="en-GB" sz="700">
                <a:solidFill>
                  <a:srgbClr val="FFFFFF"/>
                </a:solidFill>
                <a:latin typeface="Calibri"/>
                <a:hlinkClick r:id="rId9" tooltip="https://creativecommons.org/licenses/by-sa/3.0/">
                  <a:extLst>
                    <a:ext uri="{A12FA001-AC4F-418D-AE19-62706E023703}">
                      <ahyp:hlinkClr xmlns:ahyp="http://schemas.microsoft.com/office/drawing/2018/hyperlinkcolor" xmlns="" val="tx"/>
                    </a:ext>
                  </a:extLst>
                </a:hlinkClick>
              </a:rPr>
              <a:t>CC BY-SA</a:t>
            </a:r>
            <a:endParaRPr lang="en-GB" sz="700">
              <a:solidFill>
                <a:srgbClr val="FFFFFF"/>
              </a:solidFill>
              <a:latin typeface="Calibri"/>
            </a:endParaRPr>
          </a:p>
        </p:txBody>
      </p:sp>
      <p:sp>
        <p:nvSpPr>
          <p:cNvPr id="8" name="TextBox 7">
            <a:extLst>
              <a:ext uri="{FF2B5EF4-FFF2-40B4-BE49-F238E27FC236}">
                <a16:creationId xmlns:a16="http://schemas.microsoft.com/office/drawing/2014/main" xmlns="" id="{76F967F0-0954-4231-B254-1D6EA89C020E}"/>
              </a:ext>
            </a:extLst>
          </p:cNvPr>
          <p:cNvSpPr txBox="1"/>
          <p:nvPr/>
        </p:nvSpPr>
        <p:spPr>
          <a:xfrm>
            <a:off x="6041216" y="6870700"/>
            <a:ext cx="2307042" cy="200055"/>
          </a:xfrm>
          <a:prstGeom prst="rect">
            <a:avLst/>
          </a:prstGeom>
          <a:solidFill>
            <a:srgbClr val="000000"/>
          </a:solidFill>
        </p:spPr>
        <p:txBody>
          <a:bodyPr wrap="none" rtlCol="0">
            <a:spAutoFit/>
          </a:bodyPr>
          <a:lstStyle/>
          <a:p>
            <a:pPr algn="r" defTabSz="457200">
              <a:spcAft>
                <a:spcPts val="600"/>
              </a:spcAft>
            </a:pPr>
            <a:r>
              <a:rPr lang="en-GB" sz="700">
                <a:solidFill>
                  <a:srgbClr val="FFFFFF"/>
                </a:solidFill>
                <a:latin typeface="Calibri"/>
                <a:hlinkClick r:id="rId4" tooltip="https://en.wikipedia.org/wiki/Pressure_measurement">
                  <a:extLst>
                    <a:ext uri="{A12FA001-AC4F-418D-AE19-62706E023703}">
                      <ahyp:hlinkClr xmlns:ahyp="http://schemas.microsoft.com/office/drawing/2018/hyperlinkcolor" xmlns="" val="tx"/>
                    </a:ext>
                  </a:extLst>
                </a:hlinkClick>
              </a:rPr>
              <a:t>This Photo</a:t>
            </a:r>
            <a:r>
              <a:rPr lang="en-GB" sz="700">
                <a:solidFill>
                  <a:srgbClr val="FFFFFF"/>
                </a:solidFill>
                <a:latin typeface="Calibri"/>
              </a:rPr>
              <a:t> by Unknown Author is licensed under </a:t>
            </a:r>
            <a:r>
              <a:rPr lang="en-GB" sz="700">
                <a:solidFill>
                  <a:srgbClr val="FFFFFF"/>
                </a:solidFill>
                <a:latin typeface="Calibri"/>
                <a:hlinkClick r:id="rId9" tooltip="https://creativecommons.org/licenses/by-sa/3.0/">
                  <a:extLst>
                    <a:ext uri="{A12FA001-AC4F-418D-AE19-62706E023703}">
                      <ahyp:hlinkClr xmlns:ahyp="http://schemas.microsoft.com/office/drawing/2018/hyperlinkcolor" xmlns="" val="tx"/>
                    </a:ext>
                  </a:extLst>
                </a:hlinkClick>
              </a:rPr>
              <a:t>CC BY-SA</a:t>
            </a:r>
            <a:endParaRPr lang="en-GB" sz="700">
              <a:solidFill>
                <a:srgbClr val="FFFFFF"/>
              </a:solidFill>
              <a:latin typeface="Calibri"/>
            </a:endParaRPr>
          </a:p>
        </p:txBody>
      </p:sp>
      <p:sp>
        <p:nvSpPr>
          <p:cNvPr id="11" name="TextBox 10">
            <a:extLst>
              <a:ext uri="{FF2B5EF4-FFF2-40B4-BE49-F238E27FC236}">
                <a16:creationId xmlns:a16="http://schemas.microsoft.com/office/drawing/2014/main" xmlns="" id="{0E970BC5-297B-4AE2-B092-9A2E27A7F75F}"/>
              </a:ext>
            </a:extLst>
          </p:cNvPr>
          <p:cNvSpPr txBox="1"/>
          <p:nvPr/>
        </p:nvSpPr>
        <p:spPr>
          <a:xfrm>
            <a:off x="3721474" y="6870700"/>
            <a:ext cx="2307042" cy="200055"/>
          </a:xfrm>
          <a:prstGeom prst="rect">
            <a:avLst/>
          </a:prstGeom>
          <a:solidFill>
            <a:srgbClr val="000000"/>
          </a:solidFill>
        </p:spPr>
        <p:txBody>
          <a:bodyPr wrap="none" rtlCol="0">
            <a:spAutoFit/>
          </a:bodyPr>
          <a:lstStyle/>
          <a:p>
            <a:pPr algn="r" defTabSz="457200">
              <a:spcAft>
                <a:spcPts val="600"/>
              </a:spcAft>
            </a:pPr>
            <a:r>
              <a:rPr lang="en-GB" sz="700">
                <a:solidFill>
                  <a:srgbClr val="FFFFFF"/>
                </a:solidFill>
                <a:latin typeface="Calibri"/>
                <a:hlinkClick r:id="rId6" tooltip="https://www.taesch.com/agile/product-innovation-technique-to-investigate-and-estimate-value">
                  <a:extLst>
                    <a:ext uri="{A12FA001-AC4F-418D-AE19-62706E023703}">
                      <ahyp:hlinkClr xmlns:ahyp="http://schemas.microsoft.com/office/drawing/2018/hyperlinkcolor" xmlns="" val="tx"/>
                    </a:ext>
                  </a:extLst>
                </a:hlinkClick>
              </a:rPr>
              <a:t>This Photo</a:t>
            </a:r>
            <a:r>
              <a:rPr lang="en-GB" sz="700">
                <a:solidFill>
                  <a:srgbClr val="FFFFFF"/>
                </a:solidFill>
                <a:latin typeface="Calibri"/>
              </a:rPr>
              <a:t> by Unknown Author is licensed under </a:t>
            </a:r>
            <a:r>
              <a:rPr lang="en-GB" sz="700">
                <a:solidFill>
                  <a:srgbClr val="FFFFFF"/>
                </a:solidFill>
                <a:latin typeface="Calibri"/>
                <a:hlinkClick r:id="rId9" tooltip="https://creativecommons.org/licenses/by-sa/3.0/">
                  <a:extLst>
                    <a:ext uri="{A12FA001-AC4F-418D-AE19-62706E023703}">
                      <ahyp:hlinkClr xmlns:ahyp="http://schemas.microsoft.com/office/drawing/2018/hyperlinkcolor" xmlns="" val="tx"/>
                    </a:ext>
                  </a:extLst>
                </a:hlinkClick>
              </a:rPr>
              <a:t>CC BY-SA</a:t>
            </a:r>
            <a:endParaRPr lang="en-GB" sz="700">
              <a:solidFill>
                <a:srgbClr val="FFFFFF"/>
              </a:solidFill>
              <a:latin typeface="Calibri"/>
            </a:endParaRPr>
          </a:p>
        </p:txBody>
      </p:sp>
    </p:spTree>
    <p:extLst>
      <p:ext uri="{BB962C8B-B14F-4D97-AF65-F5344CB8AC3E}">
        <p14:creationId xmlns:p14="http://schemas.microsoft.com/office/powerpoint/2010/main" val="41790680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0671A8AE-40A1-4631-A6B8-581AFF0654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pic>
        <p:nvPicPr>
          <p:cNvPr id="4" name="Picture 3" descr="A picture containing object, star, sky&#10;&#10;Description automatically generated">
            <a:extLst>
              <a:ext uri="{FF2B5EF4-FFF2-40B4-BE49-F238E27FC236}">
                <a16:creationId xmlns:a16="http://schemas.microsoft.com/office/drawing/2014/main" xmlns="" id="{12276F9B-61A7-4BAC-9834-8A6267D8D818}"/>
              </a:ext>
            </a:extLst>
          </p:cNvPr>
          <p:cNvPicPr>
            <a:picLocks noChangeAspect="1"/>
          </p:cNvPicPr>
          <p:nvPr/>
        </p:nvPicPr>
        <p:blipFill rotWithShape="1">
          <a:blip r:embed="rId2">
            <a:extLst>
              <a:ext uri="{837473B0-CC2E-450A-ABE3-18F120FF3D39}">
                <a1611:picAttrSrcUrl xmlns:a1611="http://schemas.microsoft.com/office/drawing/2016/11/main" xmlns="" r:id="rId3"/>
              </a:ext>
            </a:extLst>
          </a:blip>
          <a:srcRect l="11466" r="34498"/>
          <a:stretch/>
        </p:blipFill>
        <p:spPr>
          <a:xfrm>
            <a:off x="4166616" y="10"/>
            <a:ext cx="6501384" cy="6857990"/>
          </a:xfrm>
          <a:prstGeom prst="rect">
            <a:avLst/>
          </a:prstGeom>
        </p:spPr>
      </p:pic>
      <p:sp>
        <p:nvSpPr>
          <p:cNvPr id="12" name="Rectangle 11">
            <a:extLst>
              <a:ext uri="{FF2B5EF4-FFF2-40B4-BE49-F238E27FC236}">
                <a16:creationId xmlns:a16="http://schemas.microsoft.com/office/drawing/2014/main" xmlns="" id="{AB58EF07-17C2-48CF-ABB0-EEF1F17CB8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002" y="0"/>
            <a:ext cx="7004404"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sp>
        <p:nvSpPr>
          <p:cNvPr id="2" name="Title 1"/>
          <p:cNvSpPr>
            <a:spLocks noGrp="1"/>
          </p:cNvSpPr>
          <p:nvPr>
            <p:ph type="title"/>
          </p:nvPr>
        </p:nvSpPr>
        <p:spPr>
          <a:xfrm>
            <a:off x="1882485" y="625683"/>
            <a:ext cx="4213515" cy="5606634"/>
          </a:xfrm>
        </p:spPr>
        <p:txBody>
          <a:bodyPr vert="horz" lIns="91440" tIns="45720" rIns="91440" bIns="45720" rtlCol="0" anchor="b">
            <a:normAutofit fontScale="90000"/>
          </a:bodyPr>
          <a:lstStyle/>
          <a:p>
            <a:pPr algn="l" defTabSz="914400">
              <a:lnSpc>
                <a:spcPct val="90000"/>
              </a:lnSpc>
            </a:pPr>
            <a:r>
              <a:rPr lang="en-US" sz="3200" dirty="0"/>
              <a:t>Openness to change is often triggered by a major life event.</a:t>
            </a:r>
            <a:br>
              <a:rPr lang="en-US" sz="3200" dirty="0"/>
            </a:br>
            <a:r>
              <a:rPr lang="en-US" sz="3200" dirty="0"/>
              <a:t>- unemployment</a:t>
            </a:r>
            <a:br>
              <a:rPr lang="en-US" sz="3200" dirty="0"/>
            </a:br>
            <a:r>
              <a:rPr lang="en-US" sz="3200" dirty="0"/>
              <a:t>- switching career</a:t>
            </a:r>
            <a:br>
              <a:rPr lang="en-US" sz="3200" dirty="0"/>
            </a:br>
            <a:r>
              <a:rPr lang="en-US" sz="3200" dirty="0"/>
              <a:t>- new relationship</a:t>
            </a:r>
            <a:br>
              <a:rPr lang="en-US" sz="3200" dirty="0"/>
            </a:br>
            <a:r>
              <a:rPr lang="en-US" sz="3200" dirty="0"/>
              <a:t>- marriage</a:t>
            </a:r>
            <a:br>
              <a:rPr lang="en-US" sz="3200" dirty="0"/>
            </a:br>
            <a:r>
              <a:rPr lang="en-US" sz="3200" dirty="0"/>
              <a:t>- falling in love</a:t>
            </a:r>
            <a:br>
              <a:rPr lang="en-US" sz="3200" dirty="0"/>
            </a:br>
            <a:r>
              <a:rPr lang="en-US" sz="3200" dirty="0"/>
              <a:t>- having children</a:t>
            </a:r>
            <a:br>
              <a:rPr lang="en-US" sz="3200" dirty="0"/>
            </a:br>
            <a:r>
              <a:rPr lang="en-US" sz="3200" dirty="0"/>
              <a:t>- accident </a:t>
            </a:r>
            <a:br>
              <a:rPr lang="en-US" sz="3200" dirty="0"/>
            </a:br>
            <a:r>
              <a:rPr lang="en-US" sz="3200" dirty="0"/>
              <a:t>- grave illness</a:t>
            </a:r>
            <a:br>
              <a:rPr lang="en-US" sz="3200" dirty="0"/>
            </a:br>
            <a:r>
              <a:rPr lang="en-US" sz="3200" dirty="0"/>
              <a:t>- bereavement</a:t>
            </a:r>
            <a:br>
              <a:rPr lang="en-US" sz="3200" dirty="0"/>
            </a:br>
            <a:r>
              <a:rPr lang="en-US" sz="3200" dirty="0"/>
              <a:t>- conversation with a friend         </a:t>
            </a:r>
            <a:r>
              <a:rPr lang="en-US" sz="1700" dirty="0"/>
              <a:t>p.158</a:t>
            </a:r>
          </a:p>
        </p:txBody>
      </p:sp>
      <p:sp>
        <p:nvSpPr>
          <p:cNvPr id="14" name="Rectangle 13">
            <a:extLst>
              <a:ext uri="{FF2B5EF4-FFF2-40B4-BE49-F238E27FC236}">
                <a16:creationId xmlns:a16="http://schemas.microsoft.com/office/drawing/2014/main" xmlns=""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2075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xmlns=""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884771" y="4546920"/>
            <a:ext cx="298323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5" name="TextBox 4">
            <a:extLst>
              <a:ext uri="{FF2B5EF4-FFF2-40B4-BE49-F238E27FC236}">
                <a16:creationId xmlns:a16="http://schemas.microsoft.com/office/drawing/2014/main" xmlns="" id="{6EB19DA5-47D1-4393-B264-C4BC59B56344}"/>
              </a:ext>
            </a:extLst>
          </p:cNvPr>
          <p:cNvSpPr txBox="1"/>
          <p:nvPr/>
        </p:nvSpPr>
        <p:spPr>
          <a:xfrm>
            <a:off x="8208674" y="6657946"/>
            <a:ext cx="2459327" cy="200055"/>
          </a:xfrm>
          <a:prstGeom prst="rect">
            <a:avLst/>
          </a:prstGeom>
          <a:solidFill>
            <a:srgbClr val="000000"/>
          </a:solidFill>
        </p:spPr>
        <p:txBody>
          <a:bodyPr wrap="none" rtlCol="0">
            <a:spAutoFit/>
          </a:bodyPr>
          <a:lstStyle/>
          <a:p>
            <a:pPr algn="r" defTabSz="457200">
              <a:spcAft>
                <a:spcPts val="600"/>
              </a:spcAft>
            </a:pPr>
            <a:r>
              <a:rPr lang="en-GB" sz="700">
                <a:solidFill>
                  <a:srgbClr val="FFFFFF"/>
                </a:solidFill>
                <a:latin typeface="Calibri"/>
                <a:hlinkClick r:id="rId3" tooltip="https://kathmanduk2.wordpress.com/2015/06/12/skywatch-lovely-supernovae-peering-into-the-galaxys-center-and-more">
                  <a:extLst>
                    <a:ext uri="{A12FA001-AC4F-418D-AE19-62706E023703}">
                      <ahyp:hlinkClr xmlns:ahyp="http://schemas.microsoft.com/office/drawing/2018/hyperlinkcolor" xmlns="" val="tx"/>
                    </a:ext>
                  </a:extLst>
                </a:hlinkClick>
              </a:rPr>
              <a:t>This Photo</a:t>
            </a:r>
            <a:r>
              <a:rPr lang="en-GB" sz="700">
                <a:solidFill>
                  <a:srgbClr val="FFFFFF"/>
                </a:solidFill>
                <a:latin typeface="Calibri"/>
              </a:rPr>
              <a:t> by Unknown Author is licensed under </a:t>
            </a:r>
            <a:r>
              <a:rPr lang="en-GB" sz="700">
                <a:solidFill>
                  <a:srgbClr val="FFFFFF"/>
                </a:solidFill>
                <a:latin typeface="Calibri"/>
                <a:hlinkClick r:id="rId4" tooltip="https://creativecommons.org/licenses/by-nc-nd/3.0/">
                  <a:extLst>
                    <a:ext uri="{A12FA001-AC4F-418D-AE19-62706E023703}">
                      <ahyp:hlinkClr xmlns:ahyp="http://schemas.microsoft.com/office/drawing/2018/hyperlinkcolor" xmlns="" val="tx"/>
                    </a:ext>
                  </a:extLst>
                </a:hlinkClick>
              </a:rPr>
              <a:t>CC BY-NC-ND</a:t>
            </a:r>
            <a:endParaRPr lang="en-GB" sz="700">
              <a:solidFill>
                <a:srgbClr val="FFFFFF"/>
              </a:solidFill>
              <a:latin typeface="Calibri"/>
            </a:endParaRPr>
          </a:p>
        </p:txBody>
      </p:sp>
    </p:spTree>
    <p:extLst>
      <p:ext uri="{BB962C8B-B14F-4D97-AF65-F5344CB8AC3E}">
        <p14:creationId xmlns:p14="http://schemas.microsoft.com/office/powerpoint/2010/main" val="140857568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C0B27210-D0CA-4654-B3E3-9ABB4F178E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000" y="0"/>
            <a:ext cx="9144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2" name="Title 1"/>
          <p:cNvSpPr>
            <a:spLocks noGrp="1"/>
          </p:cNvSpPr>
          <p:nvPr>
            <p:ph type="title"/>
          </p:nvPr>
        </p:nvSpPr>
        <p:spPr>
          <a:xfrm>
            <a:off x="6583972" y="1783959"/>
            <a:ext cx="3483937" cy="2889114"/>
          </a:xfrm>
        </p:spPr>
        <p:txBody>
          <a:bodyPr vert="horz" lIns="91440" tIns="45720" rIns="91440" bIns="45720" rtlCol="0" anchor="b">
            <a:normAutofit/>
          </a:bodyPr>
          <a:lstStyle/>
          <a:p>
            <a:pPr algn="l" defTabSz="914400">
              <a:lnSpc>
                <a:spcPct val="90000"/>
              </a:lnSpc>
            </a:pPr>
            <a:r>
              <a:rPr lang="en-US" sz="1500" dirty="0">
                <a:solidFill>
                  <a:schemeClr val="bg1"/>
                </a:solidFill>
              </a:rPr>
              <a:t>Many people </a:t>
            </a:r>
            <a:br>
              <a:rPr lang="en-US" sz="1500" dirty="0">
                <a:solidFill>
                  <a:schemeClr val="bg1"/>
                </a:solidFill>
              </a:rPr>
            </a:br>
            <a:r>
              <a:rPr lang="en-US" sz="1500" dirty="0">
                <a:solidFill>
                  <a:schemeClr val="bg1"/>
                </a:solidFill>
              </a:rPr>
              <a:t>go back and forth between </a:t>
            </a:r>
            <a:br>
              <a:rPr lang="en-US" sz="1500" dirty="0">
                <a:solidFill>
                  <a:schemeClr val="bg1"/>
                </a:solidFill>
              </a:rPr>
            </a:br>
            <a:r>
              <a:rPr lang="en-US" sz="1500" dirty="0">
                <a:solidFill>
                  <a:schemeClr val="bg1"/>
                </a:solidFill>
              </a:rPr>
              <a:t>wanting to change and opposition to change</a:t>
            </a:r>
            <a:br>
              <a:rPr lang="en-US" sz="1500" dirty="0">
                <a:solidFill>
                  <a:schemeClr val="bg1"/>
                </a:solidFill>
              </a:rPr>
            </a:br>
            <a:r>
              <a:rPr lang="en-US" sz="1500" dirty="0">
                <a:solidFill>
                  <a:schemeClr val="bg1"/>
                </a:solidFill>
              </a:rPr>
              <a:t>We must resist the temptation to say: ‘You just have to believe.’</a:t>
            </a:r>
            <a:br>
              <a:rPr lang="en-US" sz="1500" dirty="0">
                <a:solidFill>
                  <a:schemeClr val="bg1"/>
                </a:solidFill>
              </a:rPr>
            </a:br>
            <a:r>
              <a:rPr lang="en-US" sz="1500" dirty="0">
                <a:solidFill>
                  <a:schemeClr val="bg1"/>
                </a:solidFill>
              </a:rPr>
              <a:t>We must resist the urge to </a:t>
            </a:r>
            <a:r>
              <a:rPr lang="en-US" sz="1500" dirty="0" err="1">
                <a:solidFill>
                  <a:schemeClr val="bg1"/>
                </a:solidFill>
              </a:rPr>
              <a:t>pressurise</a:t>
            </a:r>
            <a:r>
              <a:rPr lang="en-US" sz="1500" dirty="0">
                <a:solidFill>
                  <a:schemeClr val="bg1"/>
                </a:solidFill>
              </a:rPr>
              <a:t> them.</a:t>
            </a:r>
            <a:br>
              <a:rPr lang="en-US" sz="1500" dirty="0">
                <a:solidFill>
                  <a:schemeClr val="bg1"/>
                </a:solidFill>
              </a:rPr>
            </a:br>
            <a:r>
              <a:rPr lang="en-US" sz="1500" dirty="0">
                <a:solidFill>
                  <a:schemeClr val="bg1"/>
                </a:solidFill>
              </a:rPr>
              <a:t>Patience is vital as openness is not easy and it can be slow, until the underlying issues are addressed. P.158</a:t>
            </a:r>
          </a:p>
        </p:txBody>
      </p:sp>
      <p:sp>
        <p:nvSpPr>
          <p:cNvPr id="11" name="Freeform: Shape 10">
            <a:extLst>
              <a:ext uri="{FF2B5EF4-FFF2-40B4-BE49-F238E27FC236}">
                <a16:creationId xmlns:a16="http://schemas.microsoft.com/office/drawing/2014/main" xmlns=""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52400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solidFill>
                <a:prstClr val="white"/>
              </a:solidFill>
              <a:latin typeface="Calibri" panose="020F0502020204030204"/>
            </a:endParaRPr>
          </a:p>
        </p:txBody>
      </p:sp>
      <p:sp>
        <p:nvSpPr>
          <p:cNvPr id="13" name="Freeform: Shape 12">
            <a:extLst>
              <a:ext uri="{FF2B5EF4-FFF2-40B4-BE49-F238E27FC236}">
                <a16:creationId xmlns:a16="http://schemas.microsoft.com/office/drawing/2014/main" xmlns="" id="{70B66945-4967-4040-926D-DCA44313CD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001" y="0"/>
            <a:ext cx="4518115"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solidFill>
                <a:prstClr val="white"/>
              </a:solidFill>
              <a:latin typeface="Calibri" panose="020F0502020204030204"/>
            </a:endParaRPr>
          </a:p>
        </p:txBody>
      </p:sp>
      <p:pic>
        <p:nvPicPr>
          <p:cNvPr id="4" name="Picture 3" descr="A close up of a logo&#10;&#10;Description automatically generated">
            <a:extLst>
              <a:ext uri="{FF2B5EF4-FFF2-40B4-BE49-F238E27FC236}">
                <a16:creationId xmlns:a16="http://schemas.microsoft.com/office/drawing/2014/main" xmlns="" id="{DBE237F8-1300-49B2-B95D-3173419FABBC}"/>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rot="19854381">
            <a:off x="1838536" y="1226973"/>
            <a:ext cx="3035882" cy="3035882"/>
          </a:xfrm>
          <a:prstGeom prst="rect">
            <a:avLst/>
          </a:prstGeom>
        </p:spPr>
      </p:pic>
      <p:pic>
        <p:nvPicPr>
          <p:cNvPr id="7" name="Picture 6" descr="A cat that is looking at the camera&#10;&#10;Description automatically generated">
            <a:extLst>
              <a:ext uri="{FF2B5EF4-FFF2-40B4-BE49-F238E27FC236}">
                <a16:creationId xmlns:a16="http://schemas.microsoft.com/office/drawing/2014/main" xmlns="" id="{A03A14D9-DA89-426E-B6D9-3028371C8001}"/>
              </a:ext>
            </a:extLst>
          </p:cNvPr>
          <p:cNvPicPr>
            <a:picLocks noChangeAspect="1"/>
          </p:cNvPicPr>
          <p:nvPr/>
        </p:nvPicPr>
        <p:blipFill>
          <a:blip r:embed="rId4">
            <a:extLst>
              <a:ext uri="{837473B0-CC2E-450A-ABE3-18F120FF3D39}">
                <a1611:picAttrSrcUrl xmlns:a1611="http://schemas.microsoft.com/office/drawing/2016/11/main" xmlns="" r:id="rId5"/>
              </a:ext>
            </a:extLst>
          </a:blip>
          <a:stretch>
            <a:fillRect/>
          </a:stretch>
        </p:blipFill>
        <p:spPr>
          <a:xfrm>
            <a:off x="7713566" y="5004443"/>
            <a:ext cx="2419048" cy="1647619"/>
          </a:xfrm>
          <a:prstGeom prst="rect">
            <a:avLst/>
          </a:prstGeom>
        </p:spPr>
      </p:pic>
    </p:spTree>
    <p:extLst>
      <p:ext uri="{BB962C8B-B14F-4D97-AF65-F5344CB8AC3E}">
        <p14:creationId xmlns:p14="http://schemas.microsoft.com/office/powerpoint/2010/main" val="38192911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6234BCC6-39B9-47D9-8BF8-C665401AE23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pic>
        <p:nvPicPr>
          <p:cNvPr id="4" name="Picture 3" descr="A close up of a person&#10;&#10;Description automatically generated">
            <a:extLst>
              <a:ext uri="{FF2B5EF4-FFF2-40B4-BE49-F238E27FC236}">
                <a16:creationId xmlns:a16="http://schemas.microsoft.com/office/drawing/2014/main" xmlns="" id="{26723855-A135-4013-8A26-5D7579D6085C}"/>
              </a:ext>
            </a:extLst>
          </p:cNvPr>
          <p:cNvPicPr>
            <a:picLocks noChangeAspect="1"/>
          </p:cNvPicPr>
          <p:nvPr/>
        </p:nvPicPr>
        <p:blipFill rotWithShape="1">
          <a:blip r:embed="rId2">
            <a:extLst>
              <a:ext uri="{837473B0-CC2E-450A-ABE3-18F120FF3D39}">
                <a1611:picAttrSrcUrl xmlns:a1611="http://schemas.microsoft.com/office/drawing/2016/11/main" xmlns="" r:id="rId3"/>
              </a:ext>
            </a:extLst>
          </a:blip>
          <a:srcRect t="19224" r="-2" b="19235"/>
          <a:stretch/>
        </p:blipFill>
        <p:spPr>
          <a:xfrm>
            <a:off x="5186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7" name="Picture 6" descr="Two people sitting posing for the camera&#10;&#10;Description automatically generated">
            <a:extLst>
              <a:ext uri="{FF2B5EF4-FFF2-40B4-BE49-F238E27FC236}">
                <a16:creationId xmlns:a16="http://schemas.microsoft.com/office/drawing/2014/main" xmlns="" id="{881B1D56-D100-4DAE-AA3B-B41A330E67DB}"/>
              </a:ext>
            </a:extLst>
          </p:cNvPr>
          <p:cNvPicPr>
            <a:picLocks noChangeAspect="1"/>
          </p:cNvPicPr>
          <p:nvPr/>
        </p:nvPicPr>
        <p:blipFill rotWithShape="1">
          <a:blip r:embed="rId4">
            <a:extLst>
              <a:ext uri="{837473B0-CC2E-450A-ABE3-18F120FF3D39}">
                <a1611:picAttrSrcUrl xmlns:a1611="http://schemas.microsoft.com/office/drawing/2016/11/main" xmlns="" r:id="rId5"/>
              </a:ext>
            </a:extLst>
          </a:blip>
          <a:srcRect r="-2" b="8034"/>
          <a:stretch/>
        </p:blipFill>
        <p:spPr>
          <a:xfrm>
            <a:off x="5186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14" name="Freeform: Shape 13">
            <a:extLst>
              <a:ext uri="{FF2B5EF4-FFF2-40B4-BE49-F238E27FC236}">
                <a16:creationId xmlns:a16="http://schemas.microsoft.com/office/drawing/2014/main" xmlns="" id="{72A9CE9D-DAC3-40AF-B504-78A64A909F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00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solidFill>
                <a:prstClr val="white"/>
              </a:solidFill>
              <a:latin typeface="Calibri" panose="020F0502020204030204"/>
            </a:endParaRPr>
          </a:p>
        </p:txBody>
      </p:sp>
      <p:sp useBgFill="1">
        <p:nvSpPr>
          <p:cNvPr id="16" name="Freeform: Shape 15">
            <a:extLst>
              <a:ext uri="{FF2B5EF4-FFF2-40B4-BE49-F238E27FC236}">
                <a16:creationId xmlns:a16="http://schemas.microsoft.com/office/drawing/2014/main" xmlns="" id="{506D7452-6CDE-4381-86CE-07B2459383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001"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solidFill>
                <a:prstClr val="white"/>
              </a:solidFill>
              <a:latin typeface="Calibri" panose="020F0502020204030204"/>
            </a:endParaRPr>
          </a:p>
        </p:txBody>
      </p:sp>
      <p:sp>
        <p:nvSpPr>
          <p:cNvPr id="2" name="Title 1"/>
          <p:cNvSpPr>
            <a:spLocks noGrp="1"/>
          </p:cNvSpPr>
          <p:nvPr>
            <p:ph type="title"/>
          </p:nvPr>
        </p:nvSpPr>
        <p:spPr>
          <a:xfrm>
            <a:off x="1853185" y="1524659"/>
            <a:ext cx="3764305" cy="2774088"/>
          </a:xfrm>
        </p:spPr>
        <p:txBody>
          <a:bodyPr vert="horz" lIns="91440" tIns="45720" rIns="91440" bIns="45720" rtlCol="0" anchor="b">
            <a:normAutofit/>
          </a:bodyPr>
          <a:lstStyle/>
          <a:p>
            <a:pPr algn="l" defTabSz="914400">
              <a:lnSpc>
                <a:spcPct val="90000"/>
              </a:lnSpc>
            </a:pPr>
            <a:r>
              <a:rPr lang="en-US" sz="4000"/>
              <a:t>Our care must remain genuine.</a:t>
            </a:r>
            <a:br>
              <a:rPr lang="en-US" sz="4000"/>
            </a:br>
            <a:r>
              <a:rPr lang="en-US" sz="4000"/>
              <a:t/>
            </a:r>
            <a:br>
              <a:rPr lang="en-US" sz="4000"/>
            </a:br>
            <a:r>
              <a:rPr lang="en-US" sz="4000"/>
              <a:t>P.159</a:t>
            </a:r>
          </a:p>
        </p:txBody>
      </p:sp>
      <p:sp>
        <p:nvSpPr>
          <p:cNvPr id="18" name="Rectangle 17">
            <a:extLst>
              <a:ext uri="{FF2B5EF4-FFF2-40B4-BE49-F238E27FC236}">
                <a16:creationId xmlns:a16="http://schemas.microsoft.com/office/drawing/2014/main" xmlns="" id="{762DA937-8B55-4317-BD32-98D7AF30E3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2081704"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Avenir Next LT Pro"/>
            </a:endParaRPr>
          </a:p>
        </p:txBody>
      </p:sp>
      <p:sp>
        <p:nvSpPr>
          <p:cNvPr id="20" name="Rectangle 19">
            <a:extLst>
              <a:ext uri="{FF2B5EF4-FFF2-40B4-BE49-F238E27FC236}">
                <a16:creationId xmlns:a16="http://schemas.microsoft.com/office/drawing/2014/main" xmlns="" id="{C52EE5A8-045B-4D39-8ED1-513334085E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890823" y="4461119"/>
            <a:ext cx="376430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5" name="TextBox 4">
            <a:extLst>
              <a:ext uri="{FF2B5EF4-FFF2-40B4-BE49-F238E27FC236}">
                <a16:creationId xmlns:a16="http://schemas.microsoft.com/office/drawing/2014/main" xmlns="" id="{A59D3D85-0D92-4932-A716-3004D0BC27E5}"/>
              </a:ext>
            </a:extLst>
          </p:cNvPr>
          <p:cNvSpPr txBox="1"/>
          <p:nvPr/>
        </p:nvSpPr>
        <p:spPr>
          <a:xfrm>
            <a:off x="8227908" y="6657946"/>
            <a:ext cx="2440092" cy="200055"/>
          </a:xfrm>
          <a:prstGeom prst="rect">
            <a:avLst/>
          </a:prstGeom>
          <a:solidFill>
            <a:srgbClr val="000000"/>
          </a:solidFill>
        </p:spPr>
        <p:txBody>
          <a:bodyPr wrap="none" rtlCol="0">
            <a:spAutoFit/>
          </a:bodyPr>
          <a:lstStyle/>
          <a:p>
            <a:pPr algn="r" defTabSz="457200">
              <a:spcAft>
                <a:spcPts val="600"/>
              </a:spcAft>
            </a:pPr>
            <a:r>
              <a:rPr lang="en-GB" sz="700">
                <a:solidFill>
                  <a:srgbClr val="FFFFFF"/>
                </a:solidFill>
                <a:latin typeface="Calibri"/>
                <a:hlinkClick r:id="rId3" tooltip="http://philosophy.commons.gc.cuny.edu/virginia-held-the-ethics-of-care-wcarrol-gilligan">
                  <a:extLst>
                    <a:ext uri="{A12FA001-AC4F-418D-AE19-62706E023703}">
                      <ahyp:hlinkClr xmlns:ahyp="http://schemas.microsoft.com/office/drawing/2018/hyperlinkcolor" xmlns="" val="tx"/>
                    </a:ext>
                  </a:extLst>
                </a:hlinkClick>
              </a:rPr>
              <a:t>This Photo</a:t>
            </a:r>
            <a:r>
              <a:rPr lang="en-GB" sz="700">
                <a:solidFill>
                  <a:srgbClr val="FFFFFF"/>
                </a:solidFill>
                <a:latin typeface="Calibri"/>
              </a:rPr>
              <a:t> by Unknown Author is licensed under </a:t>
            </a:r>
            <a:r>
              <a:rPr lang="en-GB" sz="700">
                <a:solidFill>
                  <a:srgbClr val="FFFFFF"/>
                </a:solidFill>
                <a:latin typeface="Calibri"/>
                <a:hlinkClick r:id="rId6" tooltip="https://creativecommons.org/licenses/by-nc-sa/3.0/">
                  <a:extLst>
                    <a:ext uri="{A12FA001-AC4F-418D-AE19-62706E023703}">
                      <ahyp:hlinkClr xmlns:ahyp="http://schemas.microsoft.com/office/drawing/2018/hyperlinkcolor" xmlns="" val="tx"/>
                    </a:ext>
                  </a:extLst>
                </a:hlinkClick>
              </a:rPr>
              <a:t>CC BY-SA-NC</a:t>
            </a:r>
            <a:endParaRPr lang="en-GB" sz="700">
              <a:solidFill>
                <a:srgbClr val="FFFFFF"/>
              </a:solidFill>
              <a:latin typeface="Calibri"/>
            </a:endParaRPr>
          </a:p>
        </p:txBody>
      </p:sp>
    </p:spTree>
    <p:extLst>
      <p:ext uri="{BB962C8B-B14F-4D97-AF65-F5344CB8AC3E}">
        <p14:creationId xmlns:p14="http://schemas.microsoft.com/office/powerpoint/2010/main" val="5968293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0F865427-5505-4191-892F-2A6579ABBC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000" y="0"/>
            <a:ext cx="9144000" cy="6858478"/>
          </a:xfrm>
          <a:prstGeom prst="rect">
            <a:avLst/>
          </a:prstGeom>
          <a:solidFill>
            <a:srgbClr val="40404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11" name="Freeform: Shape 10">
            <a:extLst>
              <a:ext uri="{FF2B5EF4-FFF2-40B4-BE49-F238E27FC236}">
                <a16:creationId xmlns:a16="http://schemas.microsoft.com/office/drawing/2014/main" xmlns="" id="{4B8CE5DE-7107-4CA3-8191-2CEA6E9DA2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000" y="-478"/>
            <a:ext cx="5833872" cy="6858478"/>
          </a:xfrm>
          <a:custGeom>
            <a:avLst/>
            <a:gdLst>
              <a:gd name="connsiteX0" fmla="*/ 0 w 7778496"/>
              <a:gd name="connsiteY0" fmla="*/ 0 h 6858478"/>
              <a:gd name="connsiteX1" fmla="*/ 3530316 w 7778496"/>
              <a:gd name="connsiteY1" fmla="*/ 0 h 6858478"/>
              <a:gd name="connsiteX2" fmla="*/ 4596544 w 7778496"/>
              <a:gd name="connsiteY2" fmla="*/ 0 h 6858478"/>
              <a:gd name="connsiteX3" fmla="*/ 4602121 w 7778496"/>
              <a:gd name="connsiteY3" fmla="*/ 0 h 6858478"/>
              <a:gd name="connsiteX4" fmla="*/ 7778496 w 7778496"/>
              <a:gd name="connsiteY4" fmla="*/ 6858478 h 6858478"/>
              <a:gd name="connsiteX5" fmla="*/ 353941 w 7778496"/>
              <a:gd name="connsiteY5" fmla="*/ 6858478 h 6858478"/>
              <a:gd name="connsiteX6" fmla="*/ 354201 w 7778496"/>
              <a:gd name="connsiteY6" fmla="*/ 6857916 h 6858478"/>
              <a:gd name="connsiteX7" fmla="*/ 0 w 7778496"/>
              <a:gd name="connsiteY7" fmla="*/ 6857916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78496" h="6858478">
                <a:moveTo>
                  <a:pt x="0" y="0"/>
                </a:moveTo>
                <a:lnTo>
                  <a:pt x="3530316" y="0"/>
                </a:lnTo>
                <a:lnTo>
                  <a:pt x="4596544" y="0"/>
                </a:lnTo>
                <a:lnTo>
                  <a:pt x="4602121" y="0"/>
                </a:lnTo>
                <a:lnTo>
                  <a:pt x="7778496" y="6858478"/>
                </a:lnTo>
                <a:lnTo>
                  <a:pt x="353941" y="6858478"/>
                </a:lnTo>
                <a:lnTo>
                  <a:pt x="354201" y="6857916"/>
                </a:lnTo>
                <a:lnTo>
                  <a:pt x="0" y="6857916"/>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457200"/>
            <a:endParaRPr lang="en-US">
              <a:solidFill>
                <a:prstClr val="white"/>
              </a:solidFill>
              <a:latin typeface="Calibri"/>
            </a:endParaRPr>
          </a:p>
        </p:txBody>
      </p:sp>
      <p:sp>
        <p:nvSpPr>
          <p:cNvPr id="13" name="Freeform: Shape 12">
            <a:extLst>
              <a:ext uri="{FF2B5EF4-FFF2-40B4-BE49-F238E27FC236}">
                <a16:creationId xmlns:a16="http://schemas.microsoft.com/office/drawing/2014/main" xmlns="" id="{36FC8A4F-6752-4B8D-9D84-5C23CE3FBC1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001" y="329392"/>
            <a:ext cx="5587789" cy="6528608"/>
          </a:xfrm>
          <a:custGeom>
            <a:avLst/>
            <a:gdLst>
              <a:gd name="connsiteX0" fmla="*/ 0 w 7450386"/>
              <a:gd name="connsiteY0" fmla="*/ 0 h 6528608"/>
              <a:gd name="connsiteX1" fmla="*/ 2906170 w 7450386"/>
              <a:gd name="connsiteY1" fmla="*/ 0 h 6528608"/>
              <a:gd name="connsiteX2" fmla="*/ 3940000 w 7450386"/>
              <a:gd name="connsiteY2" fmla="*/ 0 h 6528608"/>
              <a:gd name="connsiteX3" fmla="*/ 4411669 w 7450386"/>
              <a:gd name="connsiteY3" fmla="*/ 0 h 6528608"/>
              <a:gd name="connsiteX4" fmla="*/ 7450386 w 7450386"/>
              <a:gd name="connsiteY4" fmla="*/ 6528607 h 6528608"/>
              <a:gd name="connsiteX5" fmla="*/ 7115869 w 7450386"/>
              <a:gd name="connsiteY5" fmla="*/ 6528607 h 6528608"/>
              <a:gd name="connsiteX6" fmla="*/ 7115869 w 7450386"/>
              <a:gd name="connsiteY6" fmla="*/ 6528608 h 6528608"/>
              <a:gd name="connsiteX7" fmla="*/ 575507 w 7450386"/>
              <a:gd name="connsiteY7" fmla="*/ 6528608 h 6528608"/>
              <a:gd name="connsiteX8" fmla="*/ 575737 w 7450386"/>
              <a:gd name="connsiteY8" fmla="*/ 6528115 h 6528608"/>
              <a:gd name="connsiteX9" fmla="*/ 0 w 7450386"/>
              <a:gd name="connsiteY9" fmla="*/ 6528115 h 652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50386" h="6528608">
                <a:moveTo>
                  <a:pt x="0" y="0"/>
                </a:moveTo>
                <a:lnTo>
                  <a:pt x="2906170" y="0"/>
                </a:lnTo>
                <a:lnTo>
                  <a:pt x="3940000" y="0"/>
                </a:lnTo>
                <a:lnTo>
                  <a:pt x="4411669" y="0"/>
                </a:lnTo>
                <a:lnTo>
                  <a:pt x="7450386" y="6528607"/>
                </a:lnTo>
                <a:lnTo>
                  <a:pt x="7115869" y="6528607"/>
                </a:lnTo>
                <a:lnTo>
                  <a:pt x="7115869" y="6528608"/>
                </a:lnTo>
                <a:lnTo>
                  <a:pt x="575507" y="6528608"/>
                </a:lnTo>
                <a:lnTo>
                  <a:pt x="575737" y="6528115"/>
                </a:lnTo>
                <a:lnTo>
                  <a:pt x="0" y="6528115"/>
                </a:lnTo>
                <a:close/>
              </a:path>
            </a:pathLst>
          </a:custGeom>
          <a:solidFill>
            <a:srgbClr val="8F8E4B">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457200"/>
            <a:endParaRPr lang="en-US">
              <a:solidFill>
                <a:prstClr val="white"/>
              </a:solidFill>
              <a:latin typeface="Calibri"/>
            </a:endParaRPr>
          </a:p>
        </p:txBody>
      </p:sp>
      <p:sp>
        <p:nvSpPr>
          <p:cNvPr id="15" name="Freeform: Shape 14">
            <a:extLst>
              <a:ext uri="{FF2B5EF4-FFF2-40B4-BE49-F238E27FC236}">
                <a16:creationId xmlns:a16="http://schemas.microsoft.com/office/drawing/2014/main" xmlns="" id="{93D27D98-833D-4025-B20C-FC9C06AA16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000" y="535258"/>
            <a:ext cx="5398832" cy="6322742"/>
          </a:xfrm>
          <a:custGeom>
            <a:avLst/>
            <a:gdLst>
              <a:gd name="connsiteX0" fmla="*/ 0 w 7198443"/>
              <a:gd name="connsiteY0" fmla="*/ 0 h 6322742"/>
              <a:gd name="connsiteX1" fmla="*/ 2797519 w 7198443"/>
              <a:gd name="connsiteY1" fmla="*/ 0 h 6322742"/>
              <a:gd name="connsiteX2" fmla="*/ 3798749 w 7198443"/>
              <a:gd name="connsiteY2" fmla="*/ 0 h 6322742"/>
              <a:gd name="connsiteX3" fmla="*/ 4255545 w 7198443"/>
              <a:gd name="connsiteY3" fmla="*/ 0 h 6322742"/>
              <a:gd name="connsiteX4" fmla="*/ 7198443 w 7198443"/>
              <a:gd name="connsiteY4" fmla="*/ 6322741 h 6322742"/>
              <a:gd name="connsiteX5" fmla="*/ 6874474 w 7198443"/>
              <a:gd name="connsiteY5" fmla="*/ 6322741 h 6322742"/>
              <a:gd name="connsiteX6" fmla="*/ 6874474 w 7198443"/>
              <a:gd name="connsiteY6" fmla="*/ 6322742 h 6322742"/>
              <a:gd name="connsiteX7" fmla="*/ 540349 w 7198443"/>
              <a:gd name="connsiteY7" fmla="*/ 6322742 h 6322742"/>
              <a:gd name="connsiteX8" fmla="*/ 540571 w 7198443"/>
              <a:gd name="connsiteY8" fmla="*/ 6322264 h 6322742"/>
              <a:gd name="connsiteX9" fmla="*/ 0 w 7198443"/>
              <a:gd name="connsiteY9" fmla="*/ 6322264 h 632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98443" h="6322742">
                <a:moveTo>
                  <a:pt x="0" y="0"/>
                </a:moveTo>
                <a:lnTo>
                  <a:pt x="2797519" y="0"/>
                </a:lnTo>
                <a:lnTo>
                  <a:pt x="3798749" y="0"/>
                </a:lnTo>
                <a:lnTo>
                  <a:pt x="4255545" y="0"/>
                </a:lnTo>
                <a:lnTo>
                  <a:pt x="7198443" y="6322741"/>
                </a:lnTo>
                <a:lnTo>
                  <a:pt x="6874474" y="6322741"/>
                </a:lnTo>
                <a:lnTo>
                  <a:pt x="6874474" y="6322742"/>
                </a:lnTo>
                <a:lnTo>
                  <a:pt x="540349" y="6322742"/>
                </a:lnTo>
                <a:lnTo>
                  <a:pt x="540571" y="6322264"/>
                </a:lnTo>
                <a:lnTo>
                  <a:pt x="0" y="6322264"/>
                </a:lnTo>
                <a:close/>
              </a:path>
            </a:pathLst>
          </a:custGeom>
          <a:solidFill>
            <a:srgbClr val="8F8E4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457200"/>
            <a:endParaRPr lang="en-US">
              <a:solidFill>
                <a:prstClr val="white"/>
              </a:solidFill>
              <a:latin typeface="Calibri"/>
            </a:endParaRPr>
          </a:p>
        </p:txBody>
      </p:sp>
      <p:sp>
        <p:nvSpPr>
          <p:cNvPr id="3" name="Subtitle 2"/>
          <p:cNvSpPr>
            <a:spLocks noGrp="1"/>
          </p:cNvSpPr>
          <p:nvPr>
            <p:ph type="subTitle" idx="1"/>
          </p:nvPr>
        </p:nvSpPr>
        <p:spPr>
          <a:xfrm>
            <a:off x="1607891" y="1006680"/>
            <a:ext cx="3101471" cy="5125672"/>
          </a:xfrm>
        </p:spPr>
        <p:txBody>
          <a:bodyPr>
            <a:normAutofit/>
          </a:bodyPr>
          <a:lstStyle/>
          <a:p>
            <a:pPr algn="l">
              <a:lnSpc>
                <a:spcPct val="90000"/>
              </a:lnSpc>
            </a:pPr>
            <a:r>
              <a:rPr lang="en-GB" sz="2800" dirty="0">
                <a:solidFill>
                  <a:srgbClr val="FFFFFF"/>
                </a:solidFill>
              </a:rPr>
              <a:t>DON’T JUMP THE GUN</a:t>
            </a:r>
          </a:p>
          <a:p>
            <a:pPr algn="l">
              <a:lnSpc>
                <a:spcPct val="90000"/>
              </a:lnSpc>
            </a:pPr>
            <a:endParaRPr lang="en-GB" sz="2800" dirty="0">
              <a:solidFill>
                <a:srgbClr val="FFFFFF"/>
              </a:solidFill>
            </a:endParaRPr>
          </a:p>
          <a:p>
            <a:pPr algn="l">
              <a:lnSpc>
                <a:spcPct val="90000"/>
              </a:lnSpc>
            </a:pPr>
            <a:r>
              <a:rPr lang="en-GB" sz="2800" dirty="0">
                <a:solidFill>
                  <a:srgbClr val="FFFFFF"/>
                </a:solidFill>
              </a:rPr>
              <a:t>‘Catholics often confuse early thresholds, like trust, with active personal faith, or curiosity with serious seeking.</a:t>
            </a:r>
          </a:p>
          <a:p>
            <a:pPr algn="l">
              <a:lnSpc>
                <a:spcPct val="90000"/>
              </a:lnSpc>
            </a:pPr>
            <a:endParaRPr lang="en-GB" sz="2800" dirty="0">
              <a:solidFill>
                <a:srgbClr val="FFFFFF"/>
              </a:solidFill>
            </a:endParaRPr>
          </a:p>
          <a:p>
            <a:pPr algn="l">
              <a:lnSpc>
                <a:spcPct val="90000"/>
              </a:lnSpc>
            </a:pPr>
            <a:r>
              <a:rPr lang="en-GB" sz="2800" dirty="0">
                <a:solidFill>
                  <a:srgbClr val="FFFFFF"/>
                </a:solidFill>
              </a:rPr>
              <a:t>p. 159</a:t>
            </a:r>
          </a:p>
          <a:p>
            <a:pPr algn="l">
              <a:lnSpc>
                <a:spcPct val="90000"/>
              </a:lnSpc>
            </a:pPr>
            <a:endParaRPr lang="en-GB" sz="700" dirty="0">
              <a:solidFill>
                <a:srgbClr val="FFFFFF"/>
              </a:solidFill>
            </a:endParaRPr>
          </a:p>
        </p:txBody>
      </p:sp>
      <p:pic>
        <p:nvPicPr>
          <p:cNvPr id="4" name="Picture 3" descr="A picture containing food&#10;&#10;Description automatically generated">
            <a:extLst>
              <a:ext uri="{FF2B5EF4-FFF2-40B4-BE49-F238E27FC236}">
                <a16:creationId xmlns:a16="http://schemas.microsoft.com/office/drawing/2014/main" xmlns="" id="{6E6C55E5-3E17-412E-BC9C-DE9C364D630A}"/>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6907288" y="1881128"/>
            <a:ext cx="3435201" cy="2576400"/>
          </a:xfrm>
          <a:prstGeom prst="rect">
            <a:avLst/>
          </a:prstGeom>
        </p:spPr>
      </p:pic>
    </p:spTree>
    <p:extLst>
      <p:ext uri="{BB962C8B-B14F-4D97-AF65-F5344CB8AC3E}">
        <p14:creationId xmlns:p14="http://schemas.microsoft.com/office/powerpoint/2010/main" val="2342527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83447" y="1493241"/>
            <a:ext cx="4355023" cy="4018327"/>
          </a:xfrm>
        </p:spPr>
        <p:txBody>
          <a:bodyPr vert="horz" lIns="91440" tIns="45720" rIns="91440" bIns="45720" rtlCol="0" anchor="b">
            <a:normAutofit/>
          </a:bodyPr>
          <a:lstStyle/>
          <a:p>
            <a:pPr algn="l" defTabSz="914400">
              <a:lnSpc>
                <a:spcPct val="90000"/>
              </a:lnSpc>
            </a:pPr>
            <a:r>
              <a:rPr lang="en-US" sz="2000" dirty="0"/>
              <a:t> </a:t>
            </a:r>
            <a:r>
              <a:rPr lang="en-US" sz="3200" dirty="0"/>
              <a:t>Since many Catholics presume that spiritual change naturally happens at a glacial pace, to see someone go through rapid change is dramatic indeed.</a:t>
            </a:r>
            <a:r>
              <a:rPr lang="en-US" sz="2000" dirty="0"/>
              <a:t/>
            </a:r>
            <a:br>
              <a:rPr lang="en-US" sz="2000" dirty="0"/>
            </a:br>
            <a:r>
              <a:rPr lang="en-US" sz="2000" dirty="0"/>
              <a:t/>
            </a:r>
            <a:br>
              <a:rPr lang="en-US" sz="2000" dirty="0"/>
            </a:br>
            <a:r>
              <a:rPr lang="en-US" sz="2000" dirty="0"/>
              <a:t>P.160</a:t>
            </a:r>
            <a:br>
              <a:rPr lang="en-US" sz="2000" dirty="0"/>
            </a:br>
            <a:r>
              <a:rPr lang="en-US" sz="2000" dirty="0"/>
              <a:t> </a:t>
            </a:r>
          </a:p>
        </p:txBody>
      </p:sp>
      <p:sp>
        <p:nvSpPr>
          <p:cNvPr id="10" name="Freeform: Shape 9">
            <a:extLst>
              <a:ext uri="{FF2B5EF4-FFF2-40B4-BE49-F238E27FC236}">
                <a16:creationId xmlns:a16="http://schemas.microsoft.com/office/drawing/2014/main" xmlns=""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52400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solidFill>
                <a:prstClr val="white"/>
              </a:solidFill>
              <a:latin typeface="Calibri" panose="020F0502020204030204"/>
            </a:endParaRPr>
          </a:p>
        </p:txBody>
      </p:sp>
      <p:pic>
        <p:nvPicPr>
          <p:cNvPr id="4" name="Picture 3" descr="A view of a snow covered mountain&#10;&#10;Description automatically generated">
            <a:extLst>
              <a:ext uri="{FF2B5EF4-FFF2-40B4-BE49-F238E27FC236}">
                <a16:creationId xmlns:a16="http://schemas.microsoft.com/office/drawing/2014/main" xmlns="" id="{A876FDB5-669C-4298-BB46-CF7606FF8906}"/>
              </a:ext>
            </a:extLst>
          </p:cNvPr>
          <p:cNvPicPr>
            <a:picLocks noChangeAspect="1"/>
          </p:cNvPicPr>
          <p:nvPr/>
        </p:nvPicPr>
        <p:blipFill rotWithShape="1">
          <a:blip r:embed="rId2">
            <a:extLst>
              <a:ext uri="{837473B0-CC2E-450A-ABE3-18F120FF3D39}">
                <a1611:picAttrSrcUrl xmlns:a1611="http://schemas.microsoft.com/office/drawing/2016/11/main" xmlns="" r:id="rId3"/>
              </a:ext>
            </a:extLst>
          </a:blip>
          <a:srcRect l="16899" r="33691"/>
          <a:stretch/>
        </p:blipFill>
        <p:spPr>
          <a:xfrm>
            <a:off x="1524021" y="10"/>
            <a:ext cx="4518095"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5" name="TextBox 4">
            <a:extLst>
              <a:ext uri="{FF2B5EF4-FFF2-40B4-BE49-F238E27FC236}">
                <a16:creationId xmlns:a16="http://schemas.microsoft.com/office/drawing/2014/main" xmlns="" id="{C9F6B152-B3A0-413A-A4B1-489400ED4632}"/>
              </a:ext>
            </a:extLst>
          </p:cNvPr>
          <p:cNvSpPr txBox="1"/>
          <p:nvPr/>
        </p:nvSpPr>
        <p:spPr>
          <a:xfrm>
            <a:off x="8360958" y="6657946"/>
            <a:ext cx="2307042" cy="200055"/>
          </a:xfrm>
          <a:prstGeom prst="rect">
            <a:avLst/>
          </a:prstGeom>
          <a:solidFill>
            <a:srgbClr val="000000"/>
          </a:solidFill>
        </p:spPr>
        <p:txBody>
          <a:bodyPr wrap="none" rtlCol="0">
            <a:spAutoFit/>
          </a:bodyPr>
          <a:lstStyle/>
          <a:p>
            <a:pPr algn="r" defTabSz="457200">
              <a:spcAft>
                <a:spcPts val="600"/>
              </a:spcAft>
            </a:pPr>
            <a:r>
              <a:rPr lang="en-GB" sz="700">
                <a:solidFill>
                  <a:srgbClr val="FFFFFF"/>
                </a:solidFill>
                <a:latin typeface="Calibri"/>
                <a:hlinkClick r:id="rId3" tooltip="https://en.wikipedia.org/wiki/Glacier">
                  <a:extLst>
                    <a:ext uri="{A12FA001-AC4F-418D-AE19-62706E023703}">
                      <ahyp:hlinkClr xmlns:ahyp="http://schemas.microsoft.com/office/drawing/2018/hyperlinkcolor" xmlns="" val="tx"/>
                    </a:ext>
                  </a:extLst>
                </a:hlinkClick>
              </a:rPr>
              <a:t>This Photo</a:t>
            </a:r>
            <a:r>
              <a:rPr lang="en-GB" sz="700">
                <a:solidFill>
                  <a:srgbClr val="FFFFFF"/>
                </a:solidFill>
                <a:latin typeface="Calibri"/>
              </a:rPr>
              <a:t> by Unknown Author is licensed under </a:t>
            </a:r>
            <a:r>
              <a:rPr lang="en-GB" sz="700">
                <a:solidFill>
                  <a:srgbClr val="FFFFFF"/>
                </a:solidFill>
                <a:latin typeface="Calibri"/>
                <a:hlinkClick r:id="rId4" tooltip="https://creativecommons.org/licenses/by-sa/3.0/">
                  <a:extLst>
                    <a:ext uri="{A12FA001-AC4F-418D-AE19-62706E023703}">
                      <ahyp:hlinkClr xmlns:ahyp="http://schemas.microsoft.com/office/drawing/2018/hyperlinkcolor" xmlns="" val="tx"/>
                    </a:ext>
                  </a:extLst>
                </a:hlinkClick>
              </a:rPr>
              <a:t>CC BY-SA</a:t>
            </a:r>
            <a:endParaRPr lang="en-GB" sz="700">
              <a:solidFill>
                <a:srgbClr val="FFFFFF"/>
              </a:solidFill>
              <a:latin typeface="Calibri"/>
            </a:endParaRPr>
          </a:p>
        </p:txBody>
      </p:sp>
    </p:spTree>
    <p:extLst>
      <p:ext uri="{BB962C8B-B14F-4D97-AF65-F5344CB8AC3E}">
        <p14:creationId xmlns:p14="http://schemas.microsoft.com/office/powerpoint/2010/main" val="150846223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indoor, cat, dog, small&#10;&#10;Description automatically generated">
            <a:extLst>
              <a:ext uri="{FF2B5EF4-FFF2-40B4-BE49-F238E27FC236}">
                <a16:creationId xmlns:a16="http://schemas.microsoft.com/office/drawing/2014/main" xmlns="" id="{35B67ABE-2A60-4184-9F3D-412228BC5098}"/>
              </a:ext>
            </a:extLst>
          </p:cNvPr>
          <p:cNvPicPr>
            <a:picLocks noChangeAspect="1"/>
          </p:cNvPicPr>
          <p:nvPr/>
        </p:nvPicPr>
        <p:blipFill rotWithShape="1">
          <a:blip r:embed="rId2">
            <a:extLst>
              <a:ext uri="{837473B0-CC2E-450A-ABE3-18F120FF3D39}">
                <a1611:picAttrSrcUrl xmlns:a1611="http://schemas.microsoft.com/office/drawing/2016/11/main" xmlns="" r:id="rId3"/>
              </a:ext>
            </a:extLst>
          </a:blip>
          <a:srcRect t="8449"/>
          <a:stretch/>
        </p:blipFill>
        <p:spPr>
          <a:xfrm>
            <a:off x="1524020" y="-1"/>
            <a:ext cx="9143980" cy="4394997"/>
          </a:xfrm>
          <a:prstGeom prst="rect">
            <a:avLst/>
          </a:prstGeom>
        </p:spPr>
      </p:pic>
      <p:sp>
        <p:nvSpPr>
          <p:cNvPr id="9" name="Freeform: Shape 8">
            <a:extLst>
              <a:ext uri="{FF2B5EF4-FFF2-40B4-BE49-F238E27FC236}">
                <a16:creationId xmlns:a16="http://schemas.microsoft.com/office/drawing/2014/main" xmlns="" id="{303CC970-4826-4CED-8063-0FB6766354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7738888" y="4564050"/>
            <a:ext cx="2929112" cy="2293951"/>
          </a:xfrm>
          <a:custGeom>
            <a:avLst/>
            <a:gdLst>
              <a:gd name="connsiteX0" fmla="*/ 0 w 3905483"/>
              <a:gd name="connsiteY0" fmla="*/ 2293951 h 2293951"/>
              <a:gd name="connsiteX1" fmla="*/ 3905483 w 3905483"/>
              <a:gd name="connsiteY1" fmla="*/ 2293951 h 2293951"/>
              <a:gd name="connsiteX2" fmla="*/ 3905483 w 3905483"/>
              <a:gd name="connsiteY2" fmla="*/ 0 h 2293951"/>
              <a:gd name="connsiteX3" fmla="*/ 2479521 w 3905483"/>
              <a:gd name="connsiteY3" fmla="*/ 0 h 2293951"/>
              <a:gd name="connsiteX4" fmla="*/ 1739055 w 3905483"/>
              <a:gd name="connsiteY4" fmla="*/ 0 h 2293951"/>
              <a:gd name="connsiteX5" fmla="*/ 1737976 w 3905483"/>
              <a:gd name="connsiteY5" fmla="*/ 2332 h 2293951"/>
              <a:gd name="connsiteX6" fmla="*/ 1061319 w 3905483"/>
              <a:gd name="connsiteY6" fmla="*/ 2332 h 229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5483" h="2293951">
                <a:moveTo>
                  <a:pt x="0" y="2293951"/>
                </a:moveTo>
                <a:lnTo>
                  <a:pt x="3905483" y="2293951"/>
                </a:lnTo>
                <a:lnTo>
                  <a:pt x="3905483" y="0"/>
                </a:lnTo>
                <a:lnTo>
                  <a:pt x="2479521" y="0"/>
                </a:lnTo>
                <a:lnTo>
                  <a:pt x="1739055" y="0"/>
                </a:lnTo>
                <a:lnTo>
                  <a:pt x="1737976" y="2332"/>
                </a:lnTo>
                <a:lnTo>
                  <a:pt x="1061319" y="2332"/>
                </a:lnTo>
                <a:close/>
              </a:path>
            </a:pathLst>
          </a:custGeom>
          <a:solidFill>
            <a:srgbClr val="B4B4B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457200"/>
            <a:endParaRPr lang="en-US">
              <a:solidFill>
                <a:prstClr val="white"/>
              </a:solidFill>
              <a:latin typeface="Calibri"/>
            </a:endParaRPr>
          </a:p>
        </p:txBody>
      </p:sp>
      <p:sp>
        <p:nvSpPr>
          <p:cNvPr id="11" name="Freeform: Shape 10">
            <a:extLst>
              <a:ext uri="{FF2B5EF4-FFF2-40B4-BE49-F238E27FC236}">
                <a16:creationId xmlns:a16="http://schemas.microsoft.com/office/drawing/2014/main" xmlns="" id="{14490D63-3365-45CC-AC50-705C1B76815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1524000" y="4564050"/>
            <a:ext cx="6833104" cy="2293951"/>
          </a:xfrm>
          <a:custGeom>
            <a:avLst/>
            <a:gdLst>
              <a:gd name="connsiteX0" fmla="*/ 0 w 9110805"/>
              <a:gd name="connsiteY0" fmla="*/ 2293951 h 2293951"/>
              <a:gd name="connsiteX1" fmla="*/ 107316 w 9110805"/>
              <a:gd name="connsiteY1" fmla="*/ 2293951 h 2293951"/>
              <a:gd name="connsiteX2" fmla="*/ 7277190 w 9110805"/>
              <a:gd name="connsiteY2" fmla="*/ 2293951 h 2293951"/>
              <a:gd name="connsiteX3" fmla="*/ 8048407 w 9110805"/>
              <a:gd name="connsiteY3" fmla="*/ 2293951 h 2293951"/>
              <a:gd name="connsiteX4" fmla="*/ 9110805 w 9110805"/>
              <a:gd name="connsiteY4" fmla="*/ 0 h 2293951"/>
              <a:gd name="connsiteX5" fmla="*/ 8339588 w 9110805"/>
              <a:gd name="connsiteY5" fmla="*/ 0 h 2293951"/>
              <a:gd name="connsiteX6" fmla="*/ 107316 w 9110805"/>
              <a:gd name="connsiteY6" fmla="*/ 0 h 2293951"/>
              <a:gd name="connsiteX7" fmla="*/ 0 w 9110805"/>
              <a:gd name="connsiteY7" fmla="*/ 0 h 229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10805" h="2293951">
                <a:moveTo>
                  <a:pt x="0" y="2293951"/>
                </a:moveTo>
                <a:lnTo>
                  <a:pt x="107316" y="2293951"/>
                </a:lnTo>
                <a:lnTo>
                  <a:pt x="7277190" y="2293951"/>
                </a:lnTo>
                <a:lnTo>
                  <a:pt x="8048407" y="2293951"/>
                </a:lnTo>
                <a:lnTo>
                  <a:pt x="9110805" y="0"/>
                </a:lnTo>
                <a:lnTo>
                  <a:pt x="8339588" y="0"/>
                </a:lnTo>
                <a:lnTo>
                  <a:pt x="107316" y="0"/>
                </a:lnTo>
                <a:lnTo>
                  <a:pt x="0" y="0"/>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457200"/>
            <a:endParaRPr lang="en-US">
              <a:solidFill>
                <a:prstClr val="white"/>
              </a:solidFill>
              <a:latin typeface="Calibri"/>
            </a:endParaRPr>
          </a:p>
        </p:txBody>
      </p:sp>
      <p:sp>
        <p:nvSpPr>
          <p:cNvPr id="2" name="Title 1"/>
          <p:cNvSpPr>
            <a:spLocks noGrp="1"/>
          </p:cNvSpPr>
          <p:nvPr>
            <p:ph type="title"/>
          </p:nvPr>
        </p:nvSpPr>
        <p:spPr>
          <a:xfrm>
            <a:off x="2154937" y="4858248"/>
            <a:ext cx="5237125" cy="1861335"/>
          </a:xfrm>
        </p:spPr>
        <p:txBody>
          <a:bodyPr vert="horz" lIns="91440" tIns="45720" rIns="91440" bIns="45720" rtlCol="0" anchor="b">
            <a:noAutofit/>
          </a:bodyPr>
          <a:lstStyle/>
          <a:p>
            <a:pPr algn="l" defTabSz="914400">
              <a:lnSpc>
                <a:spcPct val="90000"/>
              </a:lnSpc>
            </a:pPr>
            <a:r>
              <a:rPr lang="en-US" sz="3200" dirty="0">
                <a:solidFill>
                  <a:srgbClr val="FFFFFF"/>
                </a:solidFill>
                <a:effectLst>
                  <a:outerShdw blurRad="38100" dist="38100" dir="2700000" algn="tl">
                    <a:srgbClr val="000000">
                      <a:alpha val="43137"/>
                    </a:srgbClr>
                  </a:outerShdw>
                </a:effectLst>
              </a:rPr>
              <a:t>Catholics who move into a stage of spiritual development that is beyond their particular community’s experience may quickly discover that their family, friends, and fellow parishioners are uncomfortable with this new development. P. 160</a:t>
            </a:r>
          </a:p>
        </p:txBody>
      </p:sp>
    </p:spTree>
    <p:extLst>
      <p:ext uri="{BB962C8B-B14F-4D97-AF65-F5344CB8AC3E}">
        <p14:creationId xmlns:p14="http://schemas.microsoft.com/office/powerpoint/2010/main" val="12946471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71</TotalTime>
  <Words>374</Words>
  <Application>Microsoft Office PowerPoint</Application>
  <PresentationFormat>Widescreen</PresentationFormat>
  <Paragraphs>29</Paragraphs>
  <Slides>16</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Arial</vt:lpstr>
      <vt:lpstr>Avenir Next LT Pro</vt:lpstr>
      <vt:lpstr>Calibri</vt:lpstr>
      <vt:lpstr>Calibri Light</vt:lpstr>
      <vt:lpstr>Office Theme</vt:lpstr>
      <vt:lpstr>1_Office Theme</vt:lpstr>
      <vt:lpstr>  3rd Threshold: Openness Moving from curiosity to openness is one of the most difficult journeys for 21st century people, because it demands that we declare ourselves open to the possibility of personal and spiritual changes. It is a decision point.  p.156</vt:lpstr>
      <vt:lpstr>Moving from curiosity involves making a choice to lower such defences as   - cynicism  - antagonism   and acknowledging to God and self that the person is open to change.</vt:lpstr>
      <vt:lpstr>There are many   -fears  - pressures  - blocks                 that must be              overcome to        reach openness p.  157</vt:lpstr>
      <vt:lpstr>Openness to change is often triggered by a major life event. - unemployment - switching career - new relationship - marriage - falling in love - having children - accident  - grave illness - bereavement - conversation with a friend         p.158</vt:lpstr>
      <vt:lpstr>Many people  go back and forth between  wanting to change and opposition to change We must resist the temptation to say: ‘You just have to believe.’ We must resist the urge to pressurise them. Patience is vital as openness is not easy and it can be slow, until the underlying issues are addressed. P.158</vt:lpstr>
      <vt:lpstr>Our care must remain genuine.  P.159</vt:lpstr>
      <vt:lpstr>PowerPoint Presentation</vt:lpstr>
      <vt:lpstr> Since many Catholics presume that spiritual change naturally happens at a glacial pace, to see someone go through rapid change is dramatic indeed.  P.160  </vt:lpstr>
      <vt:lpstr>Catholics who move into a stage of spiritual development that is beyond their particular community’s experience may quickly discover that their family, friends, and fellow parishioners are uncomfortable with this new development. P. 160</vt:lpstr>
      <vt:lpstr> “I am on the verge of leaving the Church for a protestant church, because I don’t know anyone in the parish that I can talk to about what is happening to me spiritually.’’   They are quietly looking for people who might know, for clues, for guidance…But they are often invisible to the rest of us. P.160</vt:lpstr>
      <vt:lpstr> When the topic of discipleship and personal relationship with God is talked about openly, the hidden seekers start emerging out of the pews. ‘All we need to do is recognize, honour, nourish and support the work of the Holy Spirit in their hearts, and we will gain many radiant new disciples.’     pp.161-162</vt:lpstr>
      <vt:lpstr>How to foster Openness?  A deep trust between the two of you must already be in place. -  Practice non-judgmental truthfulness.  - Talk about your own struggles of faith -  Ask thought-provoking questions. -  Help them connect the dots. -  Encourage them to ask God for a sign. p.162</vt:lpstr>
      <vt:lpstr> - Ask them if you can pray for them to be open to God. -  Ask them if they would be willing to pray themselves and acknowledge their openness to God.</vt:lpstr>
      <vt:lpstr> “One very simple and nonthreatening way to help foster trust, curiosity, and openness is Eucharistic Adoration…a form of evangelization particularly suited to the postmodern mind-set… It is an ideal form of devotion for the non-devout…A Spiritual Radiation Therapy’’ because it: places the soul in the direct presence of Jesus Christ in the trust that he will act if we leave the door open to the merest crack.’’ p. 164</vt:lpstr>
      <vt:lpstr>Catechism should be focused on Jesus. So it is necessary to help people establish a relationship with Jesus. For this we ourselves have to have a relationship with Christ in the first place. Then we need to talk about Christ and our relationship with him. We need to bring people to a point that he or she, cut to the heart, asks, ‘What shall I do?’ pp. 167-169</vt:lpstr>
      <vt:lpstr>Our response should be as Peter’s: ‘Repent, and be baptised!’  (Acts 2:37-38) Or if the person has been baptised and is a lapsed Catholic: ‘Go to confession!’ P.169</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3rd Threshold: Openness Moving from curiosity to openness is one of the most difficult journeys for 21st century people, because it demands that we declare ourselves open to the possibility of personal and spiritual changes. It is a decision point.  p.156</dc:title>
  <dc:creator>Gabor Czako</dc:creator>
  <cp:lastModifiedBy>Microsoft account</cp:lastModifiedBy>
  <cp:revision>6</cp:revision>
  <dcterms:created xsi:type="dcterms:W3CDTF">2020-06-10T18:04:32Z</dcterms:created>
  <dcterms:modified xsi:type="dcterms:W3CDTF">2020-06-10T19:30:36Z</dcterms:modified>
</cp:coreProperties>
</file>